
<file path=[Content_Types].xml><?xml version="1.0" encoding="utf-8"?>
<Types xmlns="http://schemas.openxmlformats.org/package/2006/content-types">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6858000" cx="12192000"/>
  <p:notesSz cx="6858000" cy="9144000"/>
  <p:embeddedFontLst>
    <p:embeddedFont>
      <p:font typeface="Roboto"/>
      <p:regular r:id="rId33"/>
      <p:bold r:id="rId34"/>
      <p:italic r:id="rId35"/>
      <p:boldItalic r:id="rId36"/>
    </p:embeddedFont>
    <p:embeddedFont>
      <p:font typeface="Nuni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77">
          <p15:clr>
            <a:srgbClr val="A4A3A4"/>
          </p15:clr>
        </p15:guide>
        <p15:guide id="2" pos="3840">
          <p15:clr>
            <a:srgbClr val="A4A3A4"/>
          </p15:clr>
        </p15:guide>
        <p15:guide id="3" pos="393">
          <p15:clr>
            <a:srgbClr val="A4A3A4"/>
          </p15:clr>
        </p15:guide>
        <p15:guide id="4" pos="7287">
          <p15:clr>
            <a:srgbClr val="A4A3A4"/>
          </p15:clr>
        </p15:guide>
        <p15:guide id="5" orient="horz" pos="344">
          <p15:clr>
            <a:srgbClr val="A4A3A4"/>
          </p15:clr>
        </p15:guide>
        <p15:guide id="6" orient="horz" pos="4128">
          <p15:clr>
            <a:srgbClr val="A4A3A4"/>
          </p15:clr>
        </p15:guide>
      </p15:sldGuideLst>
    </p:ext>
    <p:ext uri="http://customooxmlschemas.google.com/">
      <go:slidesCustomData xmlns:go="http://customooxmlschemas.google.com/" r:id="rId41" roundtripDataSignature="AMtx7mhYH9QUyBVm5K3zd3Z3X/XZ5vIQ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AEF836D-5DC8-4ABF-B9EE-8E78A9DC85D7}">
  <a:tblStyle styleId="{AAEF836D-5DC8-4ABF-B9EE-8E78A9DC85D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77" orient="horz"/>
        <p:guide pos="3840"/>
        <p:guide pos="393"/>
        <p:guide pos="7287"/>
        <p:guide pos="344" orient="horz"/>
        <p:guide pos="412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Italic.fntdata"/><Relationship Id="rId20" Type="http://schemas.openxmlformats.org/officeDocument/2006/relationships/slide" Target="slides/slide14.xml"/><Relationship Id="rId41"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Nunito-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Nunito-italic.fntdata"/><Relationship Id="rId16" Type="http://schemas.openxmlformats.org/officeDocument/2006/relationships/slide" Target="slides/slide10.xml"/><Relationship Id="rId38" Type="http://schemas.openxmlformats.org/officeDocument/2006/relationships/font" Target="fonts/Nunito-bold.fntdata"/><Relationship Id="rId19" Type="http://schemas.openxmlformats.org/officeDocument/2006/relationships/slide" Target="slides/slide13.xml"/><Relationship Id="rId18" Type="http://schemas.openxmlformats.org/officeDocument/2006/relationships/slide" Target="slides/slide12.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Calibri" panose="020F0502020204030204" pitchFamily="34" charset="0"/>
          <a:cs typeface="Calibri" panose="020F050202020403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1" sz="1200"/>
          </a:p>
          <a:p>
            <a:pPr indent="0" lvl="0" marL="0" rtl="0" algn="l">
              <a:spcBef>
                <a:spcPts val="0"/>
              </a:spcBef>
              <a:spcAft>
                <a:spcPts val="0"/>
              </a:spcAft>
              <a:buNone/>
            </a:pPr>
            <a:r>
              <a:t/>
            </a:r>
            <a:endParaRPr/>
          </a:p>
        </p:txBody>
      </p:sp>
      <p:sp>
        <p:nvSpPr>
          <p:cNvPr id="284" name="Google Shape;28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30a7fde4c0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g130a7fde4c0_0_1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1" sz="1200"/>
          </a:p>
          <a:p>
            <a:pPr indent="0" lvl="0" marL="0" rtl="0" algn="l">
              <a:spcBef>
                <a:spcPts val="0"/>
              </a:spcBef>
              <a:spcAft>
                <a:spcPts val="0"/>
              </a:spcAft>
              <a:buNone/>
            </a:pPr>
            <a:r>
              <a:t/>
            </a:r>
            <a:endParaRPr/>
          </a:p>
        </p:txBody>
      </p:sp>
      <p:sp>
        <p:nvSpPr>
          <p:cNvPr id="303" name="Google Shape;303;g130a7fde4c0_0_1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30a7fde4c0_0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g130a7fde4c0_0_2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1" sz="1200"/>
          </a:p>
          <a:p>
            <a:pPr indent="0" lvl="0" marL="0" rtl="0" algn="l">
              <a:spcBef>
                <a:spcPts val="0"/>
              </a:spcBef>
              <a:spcAft>
                <a:spcPts val="0"/>
              </a:spcAft>
              <a:buNone/>
            </a:pPr>
            <a:r>
              <a:t/>
            </a:r>
            <a:endParaRPr/>
          </a:p>
        </p:txBody>
      </p:sp>
      <p:sp>
        <p:nvSpPr>
          <p:cNvPr id="334" name="Google Shape;334;g130a7fde4c0_0_2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2fb691670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g12fb691670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350">
                <a:highlight>
                  <a:srgbClr val="FFFFFF"/>
                </a:highlight>
              </a:rPr>
              <a:t>This is an extension of the simple exponential smoothing method which considers the trend component while generating forecasts. This method involves two smoothing equations, one for the level and one for the trend component.</a:t>
            </a:r>
            <a:endParaRPr/>
          </a:p>
        </p:txBody>
      </p:sp>
      <p:sp>
        <p:nvSpPr>
          <p:cNvPr id="364" name="Google Shape;364;g12fb6916703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takes into account the volatility to help predict what the next value will be for the time series. </a:t>
            </a:r>
            <a:endParaRPr/>
          </a:p>
        </p:txBody>
      </p:sp>
      <p:sp>
        <p:nvSpPr>
          <p:cNvPr id="391" name="Google Shape;39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Model: Garch</a:t>
            </a:r>
            <a:endParaRPr/>
          </a:p>
        </p:txBody>
      </p:sp>
      <p:sp>
        <p:nvSpPr>
          <p:cNvPr id="410" name="Google Shape;41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302e0460e3_2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 name="Google Shape;433;g1302e0460e3_2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Model is biased to underestimate the price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rgbClr val="767673"/>
                </a:solidFill>
                <a:highlight>
                  <a:srgbClr val="FFFFFF"/>
                </a:highlight>
              </a:rPr>
              <a:t>the ACF dying down slowly for a non-stationary time series</a:t>
            </a:r>
            <a:endParaRPr/>
          </a:p>
        </p:txBody>
      </p:sp>
      <p:sp>
        <p:nvSpPr>
          <p:cNvPr id="434" name="Google Shape;434;g1302e0460e3_2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2fb6916848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g12fb6916848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Model: </a:t>
            </a:r>
            <a:endParaRPr/>
          </a:p>
        </p:txBody>
      </p:sp>
      <p:sp>
        <p:nvSpPr>
          <p:cNvPr id="458" name="Google Shape;458;g12fb6916848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302e0460e3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g1302e0460e3_1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Model: </a:t>
            </a:r>
            <a:endParaRPr/>
          </a:p>
        </p:txBody>
      </p:sp>
      <p:sp>
        <p:nvSpPr>
          <p:cNvPr id="480" name="Google Shape;480;g1302e0460e3_1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303478dc06_2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g1303478dc06_2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Model: </a:t>
            </a:r>
            <a:endParaRPr/>
          </a:p>
        </p:txBody>
      </p:sp>
      <p:sp>
        <p:nvSpPr>
          <p:cNvPr id="503" name="Google Shape;503;g1303478dc06_2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2d45ed84d1_0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 name="Google Shape;92;g12d45ed84d1_0_2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g12d45ed84d1_0_2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2d45ed84d1_1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g12d45ed84d1_1_1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Model: </a:t>
            </a:r>
            <a:endParaRPr/>
          </a:p>
        </p:txBody>
      </p:sp>
      <p:sp>
        <p:nvSpPr>
          <p:cNvPr id="523" name="Google Shape;523;g12d45ed84d1_1_1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2fb691684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 name="Google Shape;547;g12fb691684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Model: </a:t>
            </a:r>
            <a:endParaRPr/>
          </a:p>
        </p:txBody>
      </p:sp>
      <p:sp>
        <p:nvSpPr>
          <p:cNvPr id="548" name="Google Shape;548;g12fb6916848_0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2fb6916848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7" name="Google Shape;567;g12fb6916848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Model: </a:t>
            </a:r>
            <a:endParaRPr/>
          </a:p>
        </p:txBody>
      </p:sp>
      <p:sp>
        <p:nvSpPr>
          <p:cNvPr id="568" name="Google Shape;568;g12fb6916848_0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30a7fde4c0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6" name="Google Shape;596;g130a7fde4c0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Model: </a:t>
            </a:r>
            <a:endParaRPr/>
          </a:p>
        </p:txBody>
      </p:sp>
      <p:sp>
        <p:nvSpPr>
          <p:cNvPr id="597" name="Google Shape;597;g130a7fde4c0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302e023265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7" name="Google Shape;617;g1302e023265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Model: </a:t>
            </a:r>
            <a:endParaRPr/>
          </a:p>
        </p:txBody>
      </p:sp>
      <p:sp>
        <p:nvSpPr>
          <p:cNvPr id="618" name="Google Shape;618;g1302e023265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2d45ed84d1_0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12d45ed84d1_0_1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g12d45ed84d1_0_1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we all know tesla was founded by Elon Musk, and after 7 testing years, it opened its door to the public. </a:t>
            </a:r>
            <a:endParaRPr/>
          </a:p>
          <a:p>
            <a:pPr indent="-317500" lvl="0" marL="457200" rtl="0" algn="l">
              <a:spcBef>
                <a:spcPts val="0"/>
              </a:spcBef>
              <a:spcAft>
                <a:spcPts val="0"/>
              </a:spcAft>
              <a:buSzPts val="1400"/>
              <a:buChar char="-"/>
            </a:pPr>
            <a:r>
              <a:rPr lang="en-US"/>
              <a:t>on the bottom you can see the price movement ans the kind of return it has generated for its shareholders- from listing at 3$ to a high of $760 - thats a </a:t>
            </a:r>
            <a:r>
              <a:rPr lang="en-US"/>
              <a:t>compounded</a:t>
            </a:r>
            <a:r>
              <a:rPr lang="en-US"/>
              <a:t> return of 55% YoY</a:t>
            </a:r>
            <a:endParaRPr/>
          </a:p>
        </p:txBody>
      </p:sp>
      <p:sp>
        <p:nvSpPr>
          <p:cNvPr id="116" name="Google Shape;11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30712c4bad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g130712c4bad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chose tesla as its share price </a:t>
            </a:r>
            <a:r>
              <a:rPr lang="en-US"/>
              <a:t>volatility</a:t>
            </a:r>
            <a:r>
              <a:rPr lang="en-US"/>
              <a:t> is quite high due to its founder Musk who tweets- represents the </a:t>
            </a:r>
            <a:r>
              <a:rPr lang="en-US" sz="1350">
                <a:solidFill>
                  <a:srgbClr val="333333"/>
                </a:solidFill>
              </a:rPr>
              <a:t>percent change in share price</a:t>
            </a:r>
            <a:endParaRPr sz="1350">
              <a:solidFill>
                <a:srgbClr val="333333"/>
              </a:solidFill>
            </a:endParaRPr>
          </a:p>
          <a:p>
            <a:pPr indent="0" lvl="0" marL="0" rtl="0" algn="l">
              <a:spcBef>
                <a:spcPts val="0"/>
              </a:spcBef>
              <a:spcAft>
                <a:spcPts val="0"/>
              </a:spcAft>
              <a:buNone/>
            </a:pPr>
            <a:r>
              <a:t/>
            </a:r>
            <a:endParaRPr sz="1350">
              <a:solidFill>
                <a:srgbClr val="333333"/>
              </a:solidFill>
            </a:endParaRPr>
          </a:p>
          <a:p>
            <a:pPr indent="0" lvl="0" marL="0" rtl="0" algn="l">
              <a:spcBef>
                <a:spcPts val="0"/>
              </a:spcBef>
              <a:spcAft>
                <a:spcPts val="0"/>
              </a:spcAft>
              <a:buNone/>
            </a:pPr>
            <a:r>
              <a:t/>
            </a:r>
            <a:endParaRPr sz="1350">
              <a:solidFill>
                <a:srgbClr val="333333"/>
              </a:solidFill>
            </a:endParaRPr>
          </a:p>
          <a:p>
            <a:pPr indent="0" lvl="0" marL="0" rtl="0" algn="l">
              <a:spcBef>
                <a:spcPts val="0"/>
              </a:spcBef>
              <a:spcAft>
                <a:spcPts val="0"/>
              </a:spcAft>
              <a:buNone/>
            </a:pPr>
            <a:r>
              <a:rPr lang="en-US" sz="1350">
                <a:solidFill>
                  <a:srgbClr val="333333"/>
                </a:solidFill>
              </a:rPr>
              <a:t>Another way to measure volatility is by computing the standard deviation of these percent changes. A larger standard deviation corresponds to higher volatility</a:t>
            </a:r>
            <a:endParaRPr sz="1350">
              <a:solidFill>
                <a:srgbClr val="333333"/>
              </a:solidFill>
            </a:endParaRPr>
          </a:p>
          <a:p>
            <a:pPr indent="0" lvl="0" marL="0" rtl="0" algn="l">
              <a:spcBef>
                <a:spcPts val="0"/>
              </a:spcBef>
              <a:spcAft>
                <a:spcPts val="0"/>
              </a:spcAft>
              <a:buNone/>
            </a:pPr>
            <a:r>
              <a:t/>
            </a:r>
            <a:endParaRPr sz="1350">
              <a:solidFill>
                <a:srgbClr val="333333"/>
              </a:solidFill>
            </a:endParaRPr>
          </a:p>
          <a:p>
            <a:pPr indent="0" lvl="0" marL="0" rtl="0" algn="l">
              <a:spcBef>
                <a:spcPts val="0"/>
              </a:spcBef>
              <a:spcAft>
                <a:spcPts val="0"/>
              </a:spcAft>
              <a:buNone/>
            </a:pPr>
            <a:r>
              <a:rPr lang="en-US">
                <a:highlight>
                  <a:srgbClr val="FFFFFF"/>
                </a:highlight>
              </a:rPr>
              <a:t>MACD crossing above zero is considered bullish, while crossing below zero is bearish.</a:t>
            </a:r>
            <a:endParaRPr sz="1350">
              <a:solidFill>
                <a:srgbClr val="333333"/>
              </a:solidFill>
            </a:endParaRPr>
          </a:p>
          <a:p>
            <a:pPr indent="0" lvl="0" marL="0" rtl="0" algn="l">
              <a:spcBef>
                <a:spcPts val="0"/>
              </a:spcBef>
              <a:spcAft>
                <a:spcPts val="0"/>
              </a:spcAft>
              <a:buNone/>
            </a:pPr>
            <a:r>
              <a:rPr b="1" lang="en-US">
                <a:solidFill>
                  <a:srgbClr val="BDC1C6"/>
                </a:solidFill>
                <a:highlight>
                  <a:srgbClr val="202124"/>
                </a:highlight>
                <a:latin typeface="Roboto"/>
                <a:ea typeface="Roboto"/>
                <a:cs typeface="Roboto"/>
                <a:sym typeface="Roboto"/>
              </a:rPr>
              <a:t>When the MACD line crosses from below to above the signal line, the indicator is considered bullish</a:t>
            </a:r>
            <a:r>
              <a:rPr lang="en-US">
                <a:solidFill>
                  <a:srgbClr val="BDC1C6"/>
                </a:solidFill>
                <a:highlight>
                  <a:srgbClr val="202124"/>
                </a:highlight>
                <a:latin typeface="Roboto"/>
                <a:ea typeface="Roboto"/>
                <a:cs typeface="Roboto"/>
                <a:sym typeface="Roboto"/>
              </a:rPr>
              <a:t>. The further above/ below the zero line the stronger the signal</a:t>
            </a:r>
            <a:endParaRPr sz="1350">
              <a:solidFill>
                <a:srgbClr val="333333"/>
              </a:solidFill>
            </a:endParaRPr>
          </a:p>
        </p:txBody>
      </p:sp>
      <p:sp>
        <p:nvSpPr>
          <p:cNvPr id="134" name="Google Shape;134;g130712c4bad_0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2fec304d5f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g12fec304d5f_0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EDA: of the 5 variables- we used the daily closing price for our analysis</a:t>
            </a:r>
            <a:endParaRPr/>
          </a:p>
          <a:p>
            <a:pPr indent="0" lvl="0" marL="0" rtl="0" algn="l">
              <a:spcBef>
                <a:spcPts val="0"/>
              </a:spcBef>
              <a:spcAft>
                <a:spcPts val="0"/>
              </a:spcAft>
              <a:buNone/>
            </a:pPr>
            <a:r>
              <a:rPr lang="en-US"/>
              <a:t>on </a:t>
            </a:r>
            <a:r>
              <a:rPr lang="en-US"/>
              <a:t>the</a:t>
            </a:r>
            <a:r>
              <a:rPr lang="en-US"/>
              <a:t> right is a screenshot of </a:t>
            </a:r>
            <a:r>
              <a:rPr lang="en-US"/>
              <a:t>the data- which we sourced from yahoo finance</a:t>
            </a:r>
            <a:endParaRPr/>
          </a:p>
          <a:p>
            <a:pPr indent="0" lvl="0" marL="0" rtl="0" algn="l">
              <a:spcBef>
                <a:spcPts val="0"/>
              </a:spcBef>
              <a:spcAft>
                <a:spcPts val="0"/>
              </a:spcAft>
              <a:buNone/>
            </a:pPr>
            <a:r>
              <a:rPr lang="en-US"/>
              <a:t>and we limited our dataset to Dec 2011, as we wanted to combine it with Elon Musks Tweets Data - which will be covered later</a:t>
            </a:r>
            <a:endParaRPr/>
          </a:p>
          <a:p>
            <a:pPr indent="0" lvl="0" marL="0" rtl="0" algn="l">
              <a:spcBef>
                <a:spcPts val="0"/>
              </a:spcBef>
              <a:spcAft>
                <a:spcPts val="0"/>
              </a:spcAft>
              <a:buNone/>
            </a:pPr>
            <a:r>
              <a:t/>
            </a:r>
            <a:endParaRPr/>
          </a:p>
        </p:txBody>
      </p:sp>
      <p:sp>
        <p:nvSpPr>
          <p:cNvPr id="154" name="Google Shape;154;g12fec304d5f_0_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EDA: closing price - steady for almost 8 years and last 2 years significant upwards trend, around the COVID time</a:t>
            </a:r>
            <a:endParaRPr/>
          </a:p>
          <a:p>
            <a:pPr indent="0" lvl="0" marL="0" rtl="0" algn="l">
              <a:spcBef>
                <a:spcPts val="0"/>
              </a:spcBef>
              <a:spcAft>
                <a:spcPts val="0"/>
              </a:spcAft>
              <a:buNone/>
            </a:pPr>
            <a:r>
              <a:rPr lang="en-US"/>
              <a:t>Closing price has additive seasonality </a:t>
            </a:r>
            <a:endParaRPr/>
          </a:p>
          <a:p>
            <a:pPr indent="0" lvl="0" marL="0" rtl="0" algn="l">
              <a:spcBef>
                <a:spcPts val="0"/>
              </a:spcBef>
              <a:spcAft>
                <a:spcPts val="0"/>
              </a:spcAft>
              <a:buNone/>
            </a:pPr>
            <a:r>
              <a:rPr lang="en-US"/>
              <a:t>there is some randomness as time progresses</a:t>
            </a:r>
            <a:endParaRPr/>
          </a:p>
        </p:txBody>
      </p:sp>
      <p:sp>
        <p:nvSpPr>
          <p:cNvPr id="180" name="Google Shape;18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ef56a4dee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g12ef56a4dee_0_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EDA: </a:t>
            </a:r>
            <a:r>
              <a:rPr lang="en-US" sz="1300">
                <a:solidFill>
                  <a:srgbClr val="424242"/>
                </a:solidFill>
                <a:latin typeface="Nunito"/>
                <a:ea typeface="Nunito"/>
                <a:cs typeface="Nunito"/>
                <a:sym typeface="Nunito"/>
              </a:rPr>
              <a:t>ACF of first and second moments, frequency analysis, seasonality analysis f1-f4 (tsfeatures)</a:t>
            </a:r>
            <a:endParaRPr sz="1300">
              <a:solidFill>
                <a:srgbClr val="424242"/>
              </a:solidFill>
              <a:latin typeface="Nunito"/>
              <a:ea typeface="Nunito"/>
              <a:cs typeface="Nunito"/>
              <a:sym typeface="Nunito"/>
            </a:endParaRPr>
          </a:p>
          <a:p>
            <a:pPr indent="0" lvl="0" marL="0" rtl="0" algn="l">
              <a:spcBef>
                <a:spcPts val="0"/>
              </a:spcBef>
              <a:spcAft>
                <a:spcPts val="0"/>
              </a:spcAft>
              <a:buNone/>
            </a:pPr>
            <a:r>
              <a:rPr lang="en-US" sz="1050">
                <a:solidFill>
                  <a:srgbClr val="333333"/>
                </a:solidFill>
                <a:highlight>
                  <a:srgbClr val="FFFFFF"/>
                </a:highlight>
              </a:rPr>
              <a:t>The ACF plot confirms that the time series is non-stationary,as all the lag values are significant and go above the blue dotted line</a:t>
            </a:r>
            <a:endParaRPr sz="1300">
              <a:solidFill>
                <a:srgbClr val="424242"/>
              </a:solidFill>
              <a:latin typeface="Nunito"/>
              <a:ea typeface="Nunito"/>
              <a:cs typeface="Nunito"/>
              <a:sym typeface="Nunito"/>
            </a:endParaRPr>
          </a:p>
          <a:p>
            <a:pPr indent="0" lvl="0" marL="0" rtl="0" algn="l">
              <a:spcBef>
                <a:spcPts val="0"/>
              </a:spcBef>
              <a:spcAft>
                <a:spcPts val="0"/>
              </a:spcAft>
              <a:buNone/>
            </a:pPr>
            <a:r>
              <a:rPr lang="en-US" sz="1300">
                <a:solidFill>
                  <a:srgbClr val="424242"/>
                </a:solidFill>
                <a:latin typeface="Nunito"/>
                <a:ea typeface="Nunito"/>
                <a:cs typeface="Nunito"/>
                <a:sym typeface="Nunito"/>
              </a:rPr>
              <a:t>high autocorrelation originally, after differentiating once, we can see ACF is not significant in value</a:t>
            </a:r>
            <a:endParaRPr sz="1300">
              <a:solidFill>
                <a:srgbClr val="424242"/>
              </a:solidFill>
              <a:latin typeface="Nunito"/>
              <a:ea typeface="Nunito"/>
              <a:cs typeface="Nunito"/>
              <a:sym typeface="Nunito"/>
            </a:endParaRPr>
          </a:p>
        </p:txBody>
      </p:sp>
      <p:sp>
        <p:nvSpPr>
          <p:cNvPr id="202" name="Google Shape;202;g12ef56a4dee_0_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050">
                <a:solidFill>
                  <a:srgbClr val="333333"/>
                </a:solidFill>
                <a:highlight>
                  <a:srgbClr val="FFFFFF"/>
                </a:highlight>
              </a:rPr>
              <a:t>The null hypothesis for ADF test is that the time series is non-stationary. Since the p-value is greater than 0.05, hence, we don’t reject the null hypothesis and thus TS is non- stationary.</a:t>
            </a:r>
            <a:endParaRPr sz="1050">
              <a:solidFill>
                <a:srgbClr val="333333"/>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rPr lang="en-US" sz="1050">
                <a:solidFill>
                  <a:srgbClr val="333333"/>
                </a:solidFill>
                <a:highlight>
                  <a:srgbClr val="FFFFFF"/>
                </a:highlight>
              </a:rPr>
              <a:t>Likewise, for the KPSS since the p-value is less than 0.05, hence, we reject the null hypothesis that the TS is stationary, and conclude that the TS is non- stationary.</a:t>
            </a:r>
            <a:endParaRPr sz="1050">
              <a:solidFill>
                <a:srgbClr val="333333"/>
              </a:solidFill>
              <a:highlight>
                <a:srgbClr val="FFFFFF"/>
              </a:highlight>
            </a:endParaRPr>
          </a:p>
          <a:p>
            <a:pPr indent="0" lvl="0" marL="0" rtl="0" algn="l">
              <a:spcBef>
                <a:spcPts val="800"/>
              </a:spcBef>
              <a:spcAft>
                <a:spcPts val="0"/>
              </a:spcAft>
              <a:buClr>
                <a:schemeClr val="dk1"/>
              </a:buClr>
              <a:buFont typeface="Arial"/>
              <a:buNone/>
            </a:pPr>
            <a:r>
              <a:rPr lang="en-US"/>
              <a:t>after doing the </a:t>
            </a:r>
            <a:r>
              <a:rPr lang="en-US"/>
              <a:t>first</a:t>
            </a:r>
            <a:r>
              <a:rPr lang="en-US"/>
              <a:t> differentiation, we see the opposite and can conclude that the TS is now stationary</a:t>
            </a:r>
            <a:endParaRPr/>
          </a:p>
        </p:txBody>
      </p:sp>
      <p:sp>
        <p:nvSpPr>
          <p:cNvPr id="223" name="Google Shape;22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303478dc06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g1303478dc06_1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Now that we covered the stationarity of the TS, that also refers to the residual value of the TS, we use the TS Features package, to check a few other characteristics such as entropy, hurst stl </a:t>
            </a:r>
            <a:endParaRPr/>
          </a:p>
          <a:p>
            <a:pPr indent="0" lvl="0" marL="0" rtl="0" algn="l">
              <a:spcBef>
                <a:spcPts val="0"/>
              </a:spcBef>
              <a:spcAft>
                <a:spcPts val="0"/>
              </a:spcAft>
              <a:buClr>
                <a:schemeClr val="dk1"/>
              </a:buClr>
              <a:buFont typeface="Arial"/>
              <a:buNone/>
            </a:pPr>
            <a:r>
              <a:rPr lang="en-US" sz="1050">
                <a:highlight>
                  <a:srgbClr val="FFFFFF"/>
                </a:highlight>
              </a:rPr>
              <a:t>entropy- This measures the “forecastability” of a time series, where low values indicate a high signal-to-noise ratio, and large values occur when a series is difficult to forecast.</a:t>
            </a:r>
            <a:endParaRPr/>
          </a:p>
          <a:p>
            <a:pPr indent="0" lvl="0" marL="0" rtl="0" algn="l">
              <a:spcBef>
                <a:spcPts val="0"/>
              </a:spcBef>
              <a:spcAft>
                <a:spcPts val="0"/>
              </a:spcAft>
              <a:buClr>
                <a:schemeClr val="dk1"/>
              </a:buClr>
              <a:buFont typeface="Arial"/>
              <a:buNone/>
            </a:pPr>
            <a:r>
              <a:rPr lang="en-US"/>
              <a:t>Hurst gives an idea if the TS is a long memory or not- if value is less than 0.5 </a:t>
            </a:r>
            <a:endParaRPr/>
          </a:p>
          <a:p>
            <a:pPr indent="0" lvl="0" marL="0" rtl="0" algn="l">
              <a:spcBef>
                <a:spcPts val="0"/>
              </a:spcBef>
              <a:spcAft>
                <a:spcPts val="0"/>
              </a:spcAft>
              <a:buClr>
                <a:schemeClr val="dk1"/>
              </a:buClr>
              <a:buFont typeface="Arial"/>
              <a:buNone/>
            </a:pPr>
            <a:r>
              <a:rPr lang="en-US" sz="900">
                <a:solidFill>
                  <a:srgbClr val="333333"/>
                </a:solidFill>
                <a:highlight>
                  <a:srgbClr val="F7F7F7"/>
                </a:highlight>
                <a:latin typeface="Courier New"/>
                <a:ea typeface="Courier New"/>
                <a:cs typeface="Courier New"/>
                <a:sym typeface="Courier New"/>
              </a:rPr>
              <a:t>stl_features</a:t>
            </a:r>
            <a:r>
              <a:rPr lang="en-US" sz="1050">
                <a:highlight>
                  <a:srgbClr val="FFFFFF"/>
                </a:highlight>
              </a:rPr>
              <a:t> Computes various measures of trend and seasonality of a time series based on an STL decomposition. The </a:t>
            </a:r>
            <a:r>
              <a:rPr lang="en-US" sz="900">
                <a:solidFill>
                  <a:srgbClr val="333333"/>
                </a:solidFill>
                <a:highlight>
                  <a:srgbClr val="F7F7F7"/>
                </a:highlight>
                <a:latin typeface="Courier New"/>
                <a:ea typeface="Courier New"/>
                <a:cs typeface="Courier New"/>
                <a:sym typeface="Courier New"/>
              </a:rPr>
              <a:t>mstl</a:t>
            </a:r>
            <a:r>
              <a:rPr lang="en-US" sz="1050">
                <a:highlight>
                  <a:srgbClr val="FFFFFF"/>
                </a:highlight>
              </a:rPr>
              <a:t> function is used to do the decomposition.</a:t>
            </a:r>
            <a:endParaRPr sz="1050">
              <a:highlight>
                <a:srgbClr val="FFFFFF"/>
              </a:highlight>
            </a:endParaRPr>
          </a:p>
          <a:p>
            <a:pPr indent="0" lvl="0" marL="0" rtl="0" algn="l">
              <a:lnSpc>
                <a:spcPct val="115000"/>
              </a:lnSpc>
              <a:spcBef>
                <a:spcPts val="500"/>
              </a:spcBef>
              <a:spcAft>
                <a:spcPts val="0"/>
              </a:spcAft>
              <a:buClr>
                <a:schemeClr val="dk1"/>
              </a:buClr>
              <a:buSzPts val="1100"/>
              <a:buFont typeface="Arial"/>
              <a:buNone/>
            </a:pPr>
            <a:r>
              <a:rPr lang="en-US" sz="1050">
                <a:highlight>
                  <a:srgbClr val="FFFFFF"/>
                </a:highlight>
              </a:rPr>
              <a:t>nonlinearlity- This takes large values when the series is nonlinear, and values around 0 when the series is linear.</a:t>
            </a:r>
            <a:endParaRPr sz="1050">
              <a:highlight>
                <a:srgbClr val="FFFFFF"/>
              </a:highlight>
            </a:endParaRPr>
          </a:p>
          <a:p>
            <a:pPr indent="0" lvl="0" marL="0" rtl="0" algn="l">
              <a:lnSpc>
                <a:spcPct val="115000"/>
              </a:lnSpc>
              <a:spcBef>
                <a:spcPts val="500"/>
              </a:spcBef>
              <a:spcAft>
                <a:spcPts val="0"/>
              </a:spcAft>
              <a:buClr>
                <a:schemeClr val="dk1"/>
              </a:buClr>
              <a:buSzPts val="1100"/>
              <a:buFont typeface="Arial"/>
              <a:buNone/>
            </a:pPr>
            <a:r>
              <a:rPr lang="en-US" sz="900">
                <a:solidFill>
                  <a:srgbClr val="333333"/>
                </a:solidFill>
                <a:highlight>
                  <a:srgbClr val="F7F7F7"/>
                </a:highlight>
                <a:latin typeface="Courier New"/>
                <a:ea typeface="Courier New"/>
                <a:cs typeface="Courier New"/>
                <a:sym typeface="Courier New"/>
              </a:rPr>
              <a:t>crossing points</a:t>
            </a:r>
            <a:r>
              <a:rPr lang="en-US" sz="1050">
                <a:highlight>
                  <a:srgbClr val="FFFFFF"/>
                </a:highlight>
              </a:rPr>
              <a:t> are defined as the number of times a time series crosses the median line.</a:t>
            </a:r>
            <a:endParaRPr sz="1050">
              <a:highlight>
                <a:srgbClr val="FFFFFF"/>
              </a:highlight>
            </a:endParaRPr>
          </a:p>
          <a:p>
            <a:pPr indent="0" lvl="0" marL="0" rtl="0" algn="l">
              <a:lnSpc>
                <a:spcPct val="115000"/>
              </a:lnSpc>
              <a:spcBef>
                <a:spcPts val="500"/>
              </a:spcBef>
              <a:spcAft>
                <a:spcPts val="0"/>
              </a:spcAft>
              <a:buClr>
                <a:schemeClr val="dk1"/>
              </a:buClr>
              <a:buSzPts val="1100"/>
              <a:buFont typeface="Arial"/>
              <a:buNone/>
            </a:pPr>
            <a:r>
              <a:rPr lang="en-US" sz="900">
                <a:solidFill>
                  <a:srgbClr val="333333"/>
                </a:solidFill>
                <a:highlight>
                  <a:srgbClr val="F7F7F7"/>
                </a:highlight>
                <a:latin typeface="Courier New"/>
                <a:ea typeface="Courier New"/>
                <a:cs typeface="Courier New"/>
                <a:sym typeface="Courier New"/>
              </a:rPr>
              <a:t>flat_spots</a:t>
            </a:r>
            <a:r>
              <a:rPr lang="en-US" sz="1050">
                <a:highlight>
                  <a:srgbClr val="FFFFFF"/>
                </a:highlight>
              </a:rPr>
              <a:t> are computed by dividing the sample space of a time series into ten equal-sized intervals, and computing the maximum run length within any single interval.</a:t>
            </a:r>
            <a:endParaRPr sz="1050">
              <a:highlight>
                <a:srgbClr val="FFFFFF"/>
              </a:highlight>
            </a:endParaRPr>
          </a:p>
          <a:p>
            <a:pPr indent="0" lvl="0" marL="0" rtl="0" algn="l">
              <a:lnSpc>
                <a:spcPct val="115000"/>
              </a:lnSpc>
              <a:spcBef>
                <a:spcPts val="50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Font typeface="Arial"/>
              <a:buNone/>
            </a:pPr>
            <a:r>
              <a:t/>
            </a:r>
            <a:endParaRPr sz="1050">
              <a:highlight>
                <a:srgbClr val="FFFFFF"/>
              </a:highlight>
            </a:endParaRPr>
          </a:p>
        </p:txBody>
      </p:sp>
      <p:sp>
        <p:nvSpPr>
          <p:cNvPr id="252" name="Google Shape;252;g1303478dc06_1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 name="Shape 16"/>
        <p:cNvGrpSpPr/>
        <p:nvPr/>
      </p:nvGrpSpPr>
      <p:grpSpPr>
        <a:xfrm>
          <a:off x="0" y="0"/>
          <a:ext cx="0" cy="0"/>
          <a:chOff x="0" y="0"/>
          <a:chExt cx="0" cy="0"/>
        </a:xfrm>
      </p:grpSpPr>
      <p:sp>
        <p:nvSpPr>
          <p:cNvPr id="17" name="Google Shape;17;p1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1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 name="Shape 73"/>
        <p:cNvGrpSpPr/>
        <p:nvPr/>
      </p:nvGrpSpPr>
      <p:grpSpPr>
        <a:xfrm>
          <a:off x="0" y="0"/>
          <a:ext cx="0" cy="0"/>
          <a:chOff x="0" y="0"/>
          <a:chExt cx="0" cy="0"/>
        </a:xfrm>
      </p:grpSpPr>
      <p:sp>
        <p:nvSpPr>
          <p:cNvPr id="74" name="Google Shape;74;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2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9" name="Shape 79"/>
        <p:cNvGrpSpPr/>
        <p:nvPr/>
      </p:nvGrpSpPr>
      <p:grpSpPr>
        <a:xfrm>
          <a:off x="0" y="0"/>
          <a:ext cx="0" cy="0"/>
          <a:chOff x="0" y="0"/>
          <a:chExt cx="0" cy="0"/>
        </a:xfrm>
      </p:grpSpPr>
      <p:sp>
        <p:nvSpPr>
          <p:cNvPr id="80" name="Google Shape;80;p2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2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2" name="Shape 22"/>
        <p:cNvGrpSpPr/>
        <p:nvPr/>
      </p:nvGrpSpPr>
      <p:grpSpPr>
        <a:xfrm>
          <a:off x="0" y="0"/>
          <a:ext cx="0" cy="0"/>
          <a:chOff x="0" y="0"/>
          <a:chExt cx="0" cy="0"/>
        </a:xfrm>
      </p:grpSpPr>
      <p:sp>
        <p:nvSpPr>
          <p:cNvPr id="23" name="Google Shape;23;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8" name="Shape 28"/>
        <p:cNvGrpSpPr/>
        <p:nvPr/>
      </p:nvGrpSpPr>
      <p:grpSpPr>
        <a:xfrm>
          <a:off x="0" y="0"/>
          <a:ext cx="0" cy="0"/>
          <a:chOff x="0" y="0"/>
          <a:chExt cx="0" cy="0"/>
        </a:xfrm>
      </p:grpSpPr>
      <p:sp>
        <p:nvSpPr>
          <p:cNvPr id="29" name="Google Shape;29;p1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1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4" name="Shape 34"/>
        <p:cNvGrpSpPr/>
        <p:nvPr/>
      </p:nvGrpSpPr>
      <p:grpSpPr>
        <a:xfrm>
          <a:off x="0" y="0"/>
          <a:ext cx="0" cy="0"/>
          <a:chOff x="0" y="0"/>
          <a:chExt cx="0" cy="0"/>
        </a:xfrm>
      </p:grpSpPr>
      <p:sp>
        <p:nvSpPr>
          <p:cNvPr id="35" name="Google Shape;35;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1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1" name="Shape 41"/>
        <p:cNvGrpSpPr/>
        <p:nvPr/>
      </p:nvGrpSpPr>
      <p:grpSpPr>
        <a:xfrm>
          <a:off x="0" y="0"/>
          <a:ext cx="0" cy="0"/>
          <a:chOff x="0" y="0"/>
          <a:chExt cx="0" cy="0"/>
        </a:xfrm>
      </p:grpSpPr>
      <p:sp>
        <p:nvSpPr>
          <p:cNvPr id="42" name="Google Shape;42;p1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1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1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1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0" name="Shape 50"/>
        <p:cNvGrpSpPr/>
        <p:nvPr/>
      </p:nvGrpSpPr>
      <p:grpSpPr>
        <a:xfrm>
          <a:off x="0" y="0"/>
          <a:ext cx="0" cy="0"/>
          <a:chOff x="0" y="0"/>
          <a:chExt cx="0" cy="0"/>
        </a:xfrm>
      </p:grpSpPr>
      <p:sp>
        <p:nvSpPr>
          <p:cNvPr id="51" name="Google Shape;51;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5" name="Shape 55"/>
        <p:cNvGrpSpPr/>
        <p:nvPr/>
      </p:nvGrpSpPr>
      <p:grpSpPr>
        <a:xfrm>
          <a:off x="0" y="0"/>
          <a:ext cx="0" cy="0"/>
          <a:chOff x="0" y="0"/>
          <a:chExt cx="0" cy="0"/>
        </a:xfrm>
      </p:grpSpPr>
      <p:sp>
        <p:nvSpPr>
          <p:cNvPr id="56" name="Google Shape;56;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9" name="Shape 59"/>
        <p:cNvGrpSpPr/>
        <p:nvPr/>
      </p:nvGrpSpPr>
      <p:grpSpPr>
        <a:xfrm>
          <a:off x="0" y="0"/>
          <a:ext cx="0" cy="0"/>
          <a:chOff x="0" y="0"/>
          <a:chExt cx="0" cy="0"/>
        </a:xfrm>
      </p:grpSpPr>
      <p:sp>
        <p:nvSpPr>
          <p:cNvPr id="60" name="Google Shape;60;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2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2" name="Google Shape;62;p2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 name="Shape 66"/>
        <p:cNvGrpSpPr/>
        <p:nvPr/>
      </p:nvGrpSpPr>
      <p:grpSpPr>
        <a:xfrm>
          <a:off x="0" y="0"/>
          <a:ext cx="0" cy="0"/>
          <a:chOff x="0" y="0"/>
          <a:chExt cx="0" cy="0"/>
        </a:xfrm>
      </p:grpSpPr>
      <p:sp>
        <p:nvSpPr>
          <p:cNvPr id="67" name="Google Shape;67;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22"/>
          <p:cNvSpPr/>
          <p:nvPr>
            <p:ph idx="2" type="pic"/>
          </p:nvPr>
        </p:nvSpPr>
        <p:spPr>
          <a:xfrm>
            <a:off x="5183188" y="987425"/>
            <a:ext cx="6172200" cy="4873625"/>
          </a:xfrm>
          <a:prstGeom prst="rect">
            <a:avLst/>
          </a:prstGeom>
          <a:noFill/>
          <a:ln>
            <a:noFill/>
          </a:ln>
        </p:spPr>
      </p:sp>
      <p:sp>
        <p:nvSpPr>
          <p:cNvPr id="69" name="Google Shape;69;p2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00" u="none" cap="none" strike="noStrike">
                <a:solidFill>
                  <a:schemeClr val="lt1"/>
                </a:solidFill>
                <a:latin typeface="Arial"/>
                <a:ea typeface="Arial"/>
                <a:cs typeface="Arial"/>
                <a:sym typeface="Arial"/>
              </a:defRPr>
            </a:lvl1pPr>
            <a:lvl2pPr indent="0" lvl="1" marL="0" marR="0" rtl="0" algn="r">
              <a:spcBef>
                <a:spcPts val="0"/>
              </a:spcBef>
              <a:buNone/>
              <a:defRPr b="1" i="0" sz="1200" u="none" cap="none" strike="noStrike">
                <a:solidFill>
                  <a:schemeClr val="lt1"/>
                </a:solidFill>
                <a:latin typeface="Arial"/>
                <a:ea typeface="Arial"/>
                <a:cs typeface="Arial"/>
                <a:sym typeface="Arial"/>
              </a:defRPr>
            </a:lvl2pPr>
            <a:lvl3pPr indent="0" lvl="2" marL="0" marR="0" rtl="0" algn="r">
              <a:spcBef>
                <a:spcPts val="0"/>
              </a:spcBef>
              <a:buNone/>
              <a:defRPr b="1" i="0" sz="1200" u="none" cap="none" strike="noStrike">
                <a:solidFill>
                  <a:schemeClr val="lt1"/>
                </a:solidFill>
                <a:latin typeface="Arial"/>
                <a:ea typeface="Arial"/>
                <a:cs typeface="Arial"/>
                <a:sym typeface="Arial"/>
              </a:defRPr>
            </a:lvl3pPr>
            <a:lvl4pPr indent="0" lvl="3" marL="0" marR="0" rtl="0" algn="r">
              <a:spcBef>
                <a:spcPts val="0"/>
              </a:spcBef>
              <a:buNone/>
              <a:defRPr b="1" i="0" sz="1200" u="none" cap="none" strike="noStrike">
                <a:solidFill>
                  <a:schemeClr val="lt1"/>
                </a:solidFill>
                <a:latin typeface="Arial"/>
                <a:ea typeface="Arial"/>
                <a:cs typeface="Arial"/>
                <a:sym typeface="Arial"/>
              </a:defRPr>
            </a:lvl4pPr>
            <a:lvl5pPr indent="0" lvl="4" marL="0" marR="0" rtl="0" algn="r">
              <a:spcBef>
                <a:spcPts val="0"/>
              </a:spcBef>
              <a:buNone/>
              <a:defRPr b="1" i="0" sz="1200" u="none" cap="none" strike="noStrike">
                <a:solidFill>
                  <a:schemeClr val="lt1"/>
                </a:solidFill>
                <a:latin typeface="Arial"/>
                <a:ea typeface="Arial"/>
                <a:cs typeface="Arial"/>
                <a:sym typeface="Arial"/>
              </a:defRPr>
            </a:lvl5pPr>
            <a:lvl6pPr indent="0" lvl="5" marL="0" marR="0" rtl="0" algn="r">
              <a:spcBef>
                <a:spcPts val="0"/>
              </a:spcBef>
              <a:buNone/>
              <a:defRPr b="1" i="0" sz="1200" u="none" cap="none" strike="noStrike">
                <a:solidFill>
                  <a:schemeClr val="lt1"/>
                </a:solidFill>
                <a:latin typeface="Arial"/>
                <a:ea typeface="Arial"/>
                <a:cs typeface="Arial"/>
                <a:sym typeface="Arial"/>
              </a:defRPr>
            </a:lvl6pPr>
            <a:lvl7pPr indent="0" lvl="6" marL="0" marR="0" rtl="0" algn="r">
              <a:spcBef>
                <a:spcPts val="0"/>
              </a:spcBef>
              <a:buNone/>
              <a:defRPr b="1" i="0" sz="1200" u="none" cap="none" strike="noStrike">
                <a:solidFill>
                  <a:schemeClr val="lt1"/>
                </a:solidFill>
                <a:latin typeface="Arial"/>
                <a:ea typeface="Arial"/>
                <a:cs typeface="Arial"/>
                <a:sym typeface="Arial"/>
              </a:defRPr>
            </a:lvl7pPr>
            <a:lvl8pPr indent="0" lvl="7" marL="0" marR="0" rtl="0" algn="r">
              <a:spcBef>
                <a:spcPts val="0"/>
              </a:spcBef>
              <a:buNone/>
              <a:defRPr b="1" i="0" sz="1200" u="none" cap="none" strike="noStrike">
                <a:solidFill>
                  <a:schemeClr val="lt1"/>
                </a:solidFill>
                <a:latin typeface="Arial"/>
                <a:ea typeface="Arial"/>
                <a:cs typeface="Arial"/>
                <a:sym typeface="Arial"/>
              </a:defRPr>
            </a:lvl8pPr>
            <a:lvl9pPr indent="0" lvl="8" marL="0" marR="0" rtl="0" algn="r">
              <a:spcBef>
                <a:spcPts val="0"/>
              </a:spcBef>
              <a:buNone/>
              <a:defRPr b="1"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r>
              <a:rPr lang="en-US"/>
              <a:t>Tesla, Inc.</a:t>
            </a:r>
            <a:fld id="{00000000-1234-1234-1234-123412341234}" type="slidenum">
              <a:rPr lang="en-US"/>
              <a:t>‹#›</a:t>
            </a:fld>
            <a:endParaRPr/>
          </a:p>
        </p:txBody>
      </p:sp>
      <p:pic>
        <p:nvPicPr>
          <p:cNvPr id="15" name="Google Shape;15;p13"/>
          <p:cNvPicPr preferRelativeResize="0"/>
          <p:nvPr/>
        </p:nvPicPr>
        <p:blipFill rotWithShape="1">
          <a:blip r:embed="rId1">
            <a:alphaModFix/>
          </a:blip>
          <a:srcRect b="0" l="0" r="0" t="0"/>
          <a:stretch/>
        </p:blipFill>
        <p:spPr>
          <a:xfrm>
            <a:off x="11138451" y="44135"/>
            <a:ext cx="570950" cy="54514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232">
          <p15:clr>
            <a:srgbClr val="F26B43"/>
          </p15:clr>
        </p15:guide>
        <p15:guide id="2" pos="3840">
          <p15:clr>
            <a:srgbClr val="F26B43"/>
          </p15:clr>
        </p15:guide>
        <p15:guide id="3" pos="320">
          <p15:clr>
            <a:srgbClr val="F26B43"/>
          </p15:clr>
        </p15:guide>
        <p15:guide id="4" pos="7355">
          <p15:clr>
            <a:srgbClr val="F26B43"/>
          </p15:clr>
        </p15:guide>
        <p15:guide id="5" orient="horz" pos="344">
          <p15:clr>
            <a:srgbClr val="F26B43"/>
          </p15:clr>
        </p15:guide>
        <p15:guide id="6" orient="horz" pos="412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24.png"/><Relationship Id="rId6"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38.png"/><Relationship Id="rId5" Type="http://schemas.openxmlformats.org/officeDocument/2006/relationships/image" Target="../media/image23.png"/><Relationship Id="rId6"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9.png"/><Relationship Id="rId4" Type="http://schemas.openxmlformats.org/officeDocument/2006/relationships/image" Target="../media/image27.png"/><Relationship Id="rId5" Type="http://schemas.openxmlformats.org/officeDocument/2006/relationships/image" Target="../media/image35.png"/><Relationship Id="rId6"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6.png"/><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hart" Target="../charts/chart1.xml"/><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41.png"/><Relationship Id="rId7" Type="http://schemas.openxmlformats.org/officeDocument/2006/relationships/image" Target="../media/image6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4.png"/><Relationship Id="rId4" Type="http://schemas.openxmlformats.org/officeDocument/2006/relationships/image" Target="../media/image42.png"/><Relationship Id="rId5" Type="http://schemas.openxmlformats.org/officeDocument/2006/relationships/image" Target="../media/image45.png"/><Relationship Id="rId6"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8.png"/><Relationship Id="rId5"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9.png"/><Relationship Id="rId4" Type="http://schemas.openxmlformats.org/officeDocument/2006/relationships/image" Target="../media/image53.png"/><Relationship Id="rId5" Type="http://schemas.openxmlformats.org/officeDocument/2006/relationships/image" Target="../media/image56.png"/><Relationship Id="rId6"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1.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31.png"/><Relationship Id="rId6" Type="http://schemas.openxmlformats.org/officeDocument/2006/relationships/image" Target="../media/image2.png"/><Relationship Id="rId7"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8.png"/><Relationship Id="rId4" Type="http://schemas.openxmlformats.org/officeDocument/2006/relationships/image" Target="../media/image54.png"/><Relationship Id="rId5"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2.png"/><Relationship Id="rId4" Type="http://schemas.openxmlformats.org/officeDocument/2006/relationships/image" Target="../media/image60.png"/><Relationship Id="rId5" Type="http://schemas.openxmlformats.org/officeDocument/2006/relationships/image" Target="../media/image6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4.png"/><Relationship Id="rId4" Type="http://schemas.openxmlformats.org/officeDocument/2006/relationships/image" Target="../media/image69.png"/><Relationship Id="rId5" Type="http://schemas.openxmlformats.org/officeDocument/2006/relationships/image" Target="../media/image71.png"/><Relationship Id="rId6" Type="http://schemas.openxmlformats.org/officeDocument/2006/relationships/image" Target="../media/image70.png"/><Relationship Id="rId7" Type="http://schemas.openxmlformats.org/officeDocument/2006/relationships/image" Target="../media/image66.png"/><Relationship Id="rId8" Type="http://schemas.openxmlformats.org/officeDocument/2006/relationships/image" Target="../media/image7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8.png"/><Relationship Id="rId4" Type="http://schemas.openxmlformats.org/officeDocument/2006/relationships/image" Target="../media/image65.png"/><Relationship Id="rId5"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7.pn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7.png"/><Relationship Id="rId4" Type="http://schemas.openxmlformats.org/officeDocument/2006/relationships/image" Target="../media/image10.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
          <p:cNvPicPr preferRelativeResize="0"/>
          <p:nvPr/>
        </p:nvPicPr>
        <p:blipFill>
          <a:blip r:embed="rId3">
            <a:alphaModFix/>
          </a:blip>
          <a:stretch>
            <a:fillRect/>
          </a:stretch>
        </p:blipFill>
        <p:spPr>
          <a:xfrm>
            <a:off x="0" y="0"/>
            <a:ext cx="12192001" cy="68579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cxnSp>
        <p:nvCxnSpPr>
          <p:cNvPr id="286" name="Google Shape;286;p8"/>
          <p:cNvCxnSpPr/>
          <p:nvPr/>
        </p:nvCxnSpPr>
        <p:spPr>
          <a:xfrm>
            <a:off x="504080" y="556181"/>
            <a:ext cx="11167220" cy="0"/>
          </a:xfrm>
          <a:prstGeom prst="straightConnector1">
            <a:avLst/>
          </a:prstGeom>
          <a:noFill/>
          <a:ln cap="flat" cmpd="sng" w="28575">
            <a:solidFill>
              <a:srgbClr val="D1343F"/>
            </a:solidFill>
            <a:prstDash val="solid"/>
            <a:miter lim="800000"/>
            <a:headEnd len="sm" w="sm" type="none"/>
            <a:tailEnd len="sm" w="sm" type="none"/>
          </a:ln>
        </p:spPr>
      </p:cxnSp>
      <p:grpSp>
        <p:nvGrpSpPr>
          <p:cNvPr id="287" name="Google Shape;287;p8"/>
          <p:cNvGrpSpPr/>
          <p:nvPr/>
        </p:nvGrpSpPr>
        <p:grpSpPr>
          <a:xfrm>
            <a:off x="508812" y="127356"/>
            <a:ext cx="10193036" cy="325967"/>
            <a:chOff x="4732" y="0"/>
            <a:chExt cx="10193036" cy="325967"/>
          </a:xfrm>
        </p:grpSpPr>
        <p:sp>
          <p:nvSpPr>
            <p:cNvPr id="288" name="Google Shape;288;p8"/>
            <p:cNvSpPr/>
            <p:nvPr/>
          </p:nvSpPr>
          <p:spPr>
            <a:xfrm>
              <a:off x="4732" y="0"/>
              <a:ext cx="2754874" cy="325967"/>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289" name="Google Shape;289;p8"/>
            <p:cNvSpPr txBox="1"/>
            <p:nvPr/>
          </p:nvSpPr>
          <p:spPr>
            <a:xfrm>
              <a:off x="167716" y="0"/>
              <a:ext cx="2428907" cy="325967"/>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Introduction</a:t>
              </a:r>
              <a:endParaRPr b="1">
                <a:solidFill>
                  <a:schemeClr val="lt1"/>
                </a:solidFill>
                <a:latin typeface="Verdana"/>
                <a:ea typeface="Verdana"/>
                <a:cs typeface="Verdana"/>
                <a:sym typeface="Verdana"/>
              </a:endParaRPr>
            </a:p>
          </p:txBody>
        </p:sp>
        <p:sp>
          <p:nvSpPr>
            <p:cNvPr id="290" name="Google Shape;290;p8"/>
            <p:cNvSpPr/>
            <p:nvPr/>
          </p:nvSpPr>
          <p:spPr>
            <a:xfrm>
              <a:off x="2484119" y="0"/>
              <a:ext cx="2754874" cy="325967"/>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291" name="Google Shape;291;p8"/>
            <p:cNvSpPr txBox="1"/>
            <p:nvPr/>
          </p:nvSpPr>
          <p:spPr>
            <a:xfrm>
              <a:off x="2647103" y="0"/>
              <a:ext cx="2428907" cy="325967"/>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EDA</a:t>
              </a:r>
              <a:endParaRPr b="1">
                <a:solidFill>
                  <a:schemeClr val="lt1"/>
                </a:solidFill>
                <a:latin typeface="Verdana"/>
                <a:ea typeface="Verdana"/>
                <a:cs typeface="Verdana"/>
                <a:sym typeface="Verdana"/>
              </a:endParaRPr>
            </a:p>
          </p:txBody>
        </p:sp>
        <p:sp>
          <p:nvSpPr>
            <p:cNvPr id="292" name="Google Shape;292;p8"/>
            <p:cNvSpPr/>
            <p:nvPr/>
          </p:nvSpPr>
          <p:spPr>
            <a:xfrm>
              <a:off x="4963507" y="0"/>
              <a:ext cx="2754874" cy="325967"/>
            </a:xfrm>
            <a:prstGeom prst="chevron">
              <a:avLst>
                <a:gd fmla="val 50000" name="adj"/>
              </a:avLst>
            </a:prstGeom>
            <a:solidFill>
              <a:srgbClr val="D1343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293" name="Google Shape;293;p8"/>
            <p:cNvSpPr txBox="1"/>
            <p:nvPr/>
          </p:nvSpPr>
          <p:spPr>
            <a:xfrm>
              <a:off x="5126491" y="0"/>
              <a:ext cx="2428907" cy="325967"/>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Modeling &amp; Results</a:t>
              </a:r>
              <a:endParaRPr b="1">
                <a:solidFill>
                  <a:schemeClr val="lt1"/>
                </a:solidFill>
                <a:latin typeface="Verdana"/>
                <a:ea typeface="Verdana"/>
                <a:cs typeface="Verdana"/>
                <a:sym typeface="Verdana"/>
              </a:endParaRPr>
            </a:p>
          </p:txBody>
        </p:sp>
        <p:sp>
          <p:nvSpPr>
            <p:cNvPr id="294" name="Google Shape;294;p8"/>
            <p:cNvSpPr/>
            <p:nvPr/>
          </p:nvSpPr>
          <p:spPr>
            <a:xfrm>
              <a:off x="7442894" y="0"/>
              <a:ext cx="2754874" cy="325967"/>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295" name="Google Shape;295;p8"/>
            <p:cNvSpPr txBox="1"/>
            <p:nvPr/>
          </p:nvSpPr>
          <p:spPr>
            <a:xfrm>
              <a:off x="7605878" y="0"/>
              <a:ext cx="2428907" cy="325967"/>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Recommendation</a:t>
              </a:r>
              <a:endParaRPr b="1">
                <a:solidFill>
                  <a:schemeClr val="lt1"/>
                </a:solidFill>
                <a:latin typeface="Verdana"/>
                <a:ea typeface="Verdana"/>
                <a:cs typeface="Verdana"/>
                <a:sym typeface="Verdana"/>
              </a:endParaRPr>
            </a:p>
          </p:txBody>
        </p:sp>
      </p:grpSp>
      <p:sp>
        <p:nvSpPr>
          <p:cNvPr id="296" name="Google Shape;296;p8"/>
          <p:cNvSpPr/>
          <p:nvPr/>
        </p:nvSpPr>
        <p:spPr>
          <a:xfrm>
            <a:off x="512390" y="6553200"/>
            <a:ext cx="11167220" cy="304794"/>
          </a:xfrm>
          <a:prstGeom prst="rect">
            <a:avLst/>
          </a:prstGeom>
          <a:solidFill>
            <a:srgbClr val="3635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chemeClr val="lt1"/>
                </a:solidFill>
                <a:latin typeface="Calibri"/>
                <a:ea typeface="Calibri"/>
                <a:cs typeface="Calibri"/>
                <a:sym typeface="Calibri"/>
              </a:rPr>
              <a:t>                                                                    </a:t>
            </a:r>
            <a:r>
              <a:rPr lang="en-US" sz="1400">
                <a:solidFill>
                  <a:schemeClr val="lt1"/>
                </a:solidFill>
                <a:latin typeface="Calibri"/>
                <a:ea typeface="Calibri"/>
                <a:cs typeface="Calibri"/>
                <a:sym typeface="Calibri"/>
              </a:rPr>
              <a:t>                                                                                                                                                                              Tesla, Inc. | </a:t>
            </a:r>
            <a:r>
              <a:rPr lang="en-US">
                <a:solidFill>
                  <a:schemeClr val="lt1"/>
                </a:solidFill>
                <a:latin typeface="Calibri"/>
                <a:ea typeface="Calibri"/>
                <a:cs typeface="Calibri"/>
                <a:sym typeface="Calibri"/>
              </a:rPr>
              <a:t>10</a:t>
            </a:r>
            <a:endParaRPr sz="1400">
              <a:solidFill>
                <a:schemeClr val="lt1"/>
              </a:solidFill>
              <a:latin typeface="Calibri"/>
              <a:ea typeface="Calibri"/>
              <a:cs typeface="Calibri"/>
              <a:sym typeface="Calibri"/>
            </a:endParaRPr>
          </a:p>
        </p:txBody>
      </p:sp>
      <p:sp>
        <p:nvSpPr>
          <p:cNvPr id="297" name="Google Shape;297;p8"/>
          <p:cNvSpPr txBox="1"/>
          <p:nvPr/>
        </p:nvSpPr>
        <p:spPr>
          <a:xfrm>
            <a:off x="1293575" y="2081863"/>
            <a:ext cx="67593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rgbClr val="434343"/>
              </a:solidFill>
              <a:latin typeface="Verdana"/>
              <a:ea typeface="Verdana"/>
              <a:cs typeface="Verdana"/>
              <a:sym typeface="Verdana"/>
            </a:endParaRPr>
          </a:p>
          <a:p>
            <a:pPr indent="-361950" lvl="0" marL="457200" rtl="0" algn="l">
              <a:spcBef>
                <a:spcPts val="0"/>
              </a:spcBef>
              <a:spcAft>
                <a:spcPts val="0"/>
              </a:spcAft>
              <a:buClr>
                <a:srgbClr val="434343"/>
              </a:buClr>
              <a:buSzPts val="2100"/>
              <a:buFont typeface="Verdana"/>
              <a:buAutoNum type="arabicPeriod"/>
            </a:pPr>
            <a:r>
              <a:rPr lang="en-US" sz="2100">
                <a:solidFill>
                  <a:srgbClr val="434343"/>
                </a:solidFill>
                <a:latin typeface="Verdana"/>
                <a:ea typeface="Verdana"/>
                <a:cs typeface="Verdana"/>
                <a:sym typeface="Verdana"/>
              </a:rPr>
              <a:t>Naïve </a:t>
            </a:r>
            <a:endParaRPr sz="2100">
              <a:solidFill>
                <a:srgbClr val="434343"/>
              </a:solidFill>
              <a:latin typeface="Verdana"/>
              <a:ea typeface="Verdana"/>
              <a:cs typeface="Verdana"/>
              <a:sym typeface="Verdana"/>
            </a:endParaRPr>
          </a:p>
          <a:p>
            <a:pPr indent="0" lvl="0" marL="0" rtl="0" algn="l">
              <a:spcBef>
                <a:spcPts val="0"/>
              </a:spcBef>
              <a:spcAft>
                <a:spcPts val="0"/>
              </a:spcAft>
              <a:buNone/>
            </a:pPr>
            <a:r>
              <a:t/>
            </a:r>
            <a:endParaRPr sz="2100">
              <a:solidFill>
                <a:srgbClr val="434343"/>
              </a:solidFill>
              <a:latin typeface="Verdana"/>
              <a:ea typeface="Verdana"/>
              <a:cs typeface="Verdana"/>
              <a:sym typeface="Verdana"/>
            </a:endParaRPr>
          </a:p>
          <a:p>
            <a:pPr indent="-361950" lvl="0" marL="457200" rtl="0" algn="l">
              <a:spcBef>
                <a:spcPts val="0"/>
              </a:spcBef>
              <a:spcAft>
                <a:spcPts val="0"/>
              </a:spcAft>
              <a:buClr>
                <a:srgbClr val="434343"/>
              </a:buClr>
              <a:buSzPts val="2100"/>
              <a:buFont typeface="Verdana"/>
              <a:buAutoNum type="arabicPeriod"/>
            </a:pPr>
            <a:r>
              <a:rPr lang="en-US" sz="2100">
                <a:solidFill>
                  <a:srgbClr val="434343"/>
                </a:solidFill>
                <a:latin typeface="Verdana"/>
                <a:ea typeface="Verdana"/>
                <a:cs typeface="Verdana"/>
                <a:sym typeface="Verdana"/>
              </a:rPr>
              <a:t>Exponential Smoothing (ETS) </a:t>
            </a:r>
            <a:endParaRPr sz="2100">
              <a:solidFill>
                <a:srgbClr val="434343"/>
              </a:solidFill>
              <a:latin typeface="Verdana"/>
              <a:ea typeface="Verdana"/>
              <a:cs typeface="Verdana"/>
              <a:sym typeface="Verdana"/>
            </a:endParaRPr>
          </a:p>
          <a:p>
            <a:pPr indent="0" lvl="0" marL="0" rtl="0" algn="l">
              <a:spcBef>
                <a:spcPts val="0"/>
              </a:spcBef>
              <a:spcAft>
                <a:spcPts val="0"/>
              </a:spcAft>
              <a:buNone/>
            </a:pPr>
            <a:r>
              <a:t/>
            </a:r>
            <a:endParaRPr sz="2100">
              <a:solidFill>
                <a:srgbClr val="434343"/>
              </a:solidFill>
              <a:latin typeface="Verdana"/>
              <a:ea typeface="Verdana"/>
              <a:cs typeface="Verdana"/>
              <a:sym typeface="Verdana"/>
            </a:endParaRPr>
          </a:p>
          <a:p>
            <a:pPr indent="-361950" lvl="0" marL="457200" rtl="0" algn="l">
              <a:spcBef>
                <a:spcPts val="0"/>
              </a:spcBef>
              <a:spcAft>
                <a:spcPts val="0"/>
              </a:spcAft>
              <a:buClr>
                <a:srgbClr val="434343"/>
              </a:buClr>
              <a:buSzPts val="2100"/>
              <a:buFont typeface="Verdana"/>
              <a:buAutoNum type="arabicPeriod"/>
            </a:pPr>
            <a:r>
              <a:rPr lang="en-US" sz="2100">
                <a:solidFill>
                  <a:srgbClr val="434343"/>
                </a:solidFill>
                <a:latin typeface="Verdana"/>
                <a:ea typeface="Verdana"/>
                <a:cs typeface="Verdana"/>
                <a:sym typeface="Verdana"/>
              </a:rPr>
              <a:t>Holt-Trend</a:t>
            </a:r>
            <a:endParaRPr sz="2100">
              <a:solidFill>
                <a:srgbClr val="434343"/>
              </a:solidFill>
              <a:latin typeface="Verdana"/>
              <a:ea typeface="Verdana"/>
              <a:cs typeface="Verdana"/>
              <a:sym typeface="Verdana"/>
            </a:endParaRPr>
          </a:p>
          <a:p>
            <a:pPr indent="0" lvl="0" marL="0" rtl="0" algn="l">
              <a:spcBef>
                <a:spcPts val="0"/>
              </a:spcBef>
              <a:spcAft>
                <a:spcPts val="0"/>
              </a:spcAft>
              <a:buNone/>
            </a:pPr>
            <a:r>
              <a:t/>
            </a:r>
            <a:endParaRPr sz="2100">
              <a:solidFill>
                <a:srgbClr val="434343"/>
              </a:solidFill>
              <a:latin typeface="Verdana"/>
              <a:ea typeface="Verdana"/>
              <a:cs typeface="Verdana"/>
              <a:sym typeface="Verdana"/>
            </a:endParaRPr>
          </a:p>
          <a:p>
            <a:pPr indent="-361950" lvl="0" marL="457200" rtl="0" algn="l">
              <a:spcBef>
                <a:spcPts val="0"/>
              </a:spcBef>
              <a:spcAft>
                <a:spcPts val="0"/>
              </a:spcAft>
              <a:buClr>
                <a:srgbClr val="434343"/>
              </a:buClr>
              <a:buSzPts val="2100"/>
              <a:buFont typeface="Verdana"/>
              <a:buAutoNum type="arabicPeriod"/>
            </a:pPr>
            <a:r>
              <a:rPr lang="en-US" sz="2100">
                <a:solidFill>
                  <a:srgbClr val="434343"/>
                </a:solidFill>
                <a:latin typeface="Verdana"/>
                <a:ea typeface="Verdana"/>
                <a:cs typeface="Verdana"/>
                <a:sym typeface="Verdana"/>
              </a:rPr>
              <a:t>GARCH</a:t>
            </a:r>
            <a:endParaRPr sz="2100">
              <a:solidFill>
                <a:srgbClr val="434343"/>
              </a:solidFill>
              <a:latin typeface="Verdana"/>
              <a:ea typeface="Verdana"/>
              <a:cs typeface="Verdana"/>
              <a:sym typeface="Verdana"/>
            </a:endParaRPr>
          </a:p>
          <a:p>
            <a:pPr indent="0" lvl="0" marL="457200" rtl="0" algn="l">
              <a:spcBef>
                <a:spcPts val="0"/>
              </a:spcBef>
              <a:spcAft>
                <a:spcPts val="0"/>
              </a:spcAft>
              <a:buNone/>
            </a:pPr>
            <a:r>
              <a:t/>
            </a:r>
            <a:endParaRPr sz="2100">
              <a:solidFill>
                <a:srgbClr val="434343"/>
              </a:solidFill>
              <a:latin typeface="Verdana"/>
              <a:ea typeface="Verdana"/>
              <a:cs typeface="Verdana"/>
              <a:sym typeface="Verdana"/>
            </a:endParaRPr>
          </a:p>
          <a:p>
            <a:pPr indent="-361950" lvl="0" marL="457200" rtl="0" algn="l">
              <a:spcBef>
                <a:spcPts val="0"/>
              </a:spcBef>
              <a:spcAft>
                <a:spcPts val="0"/>
              </a:spcAft>
              <a:buClr>
                <a:srgbClr val="434343"/>
              </a:buClr>
              <a:buSzPts val="2100"/>
              <a:buFont typeface="Verdana"/>
              <a:buAutoNum type="arabicPeriod"/>
            </a:pPr>
            <a:r>
              <a:rPr lang="en-US" sz="2100">
                <a:solidFill>
                  <a:srgbClr val="434343"/>
                </a:solidFill>
                <a:latin typeface="Verdana"/>
                <a:ea typeface="Verdana"/>
                <a:cs typeface="Verdana"/>
                <a:sym typeface="Verdana"/>
              </a:rPr>
              <a:t>Prophet Curve Fitting Model </a:t>
            </a:r>
            <a:endParaRPr sz="2100">
              <a:solidFill>
                <a:srgbClr val="434343"/>
              </a:solidFill>
              <a:latin typeface="Verdana"/>
              <a:ea typeface="Verdana"/>
              <a:cs typeface="Verdana"/>
              <a:sym typeface="Verdana"/>
            </a:endParaRPr>
          </a:p>
        </p:txBody>
      </p:sp>
      <p:sp>
        <p:nvSpPr>
          <p:cNvPr id="298" name="Google Shape;298;p8"/>
          <p:cNvSpPr txBox="1"/>
          <p:nvPr/>
        </p:nvSpPr>
        <p:spPr>
          <a:xfrm>
            <a:off x="512400" y="878938"/>
            <a:ext cx="10764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rgbClr val="434343"/>
                </a:solidFill>
                <a:latin typeface="Verdana"/>
                <a:ea typeface="Verdana"/>
                <a:cs typeface="Verdana"/>
                <a:sym typeface="Verdana"/>
              </a:rPr>
              <a:t>Model Selection for Univariate and Multivariate TS </a:t>
            </a:r>
            <a:endParaRPr b="1" sz="2400">
              <a:solidFill>
                <a:srgbClr val="434343"/>
              </a:solidFill>
              <a:latin typeface="Verdana"/>
              <a:ea typeface="Verdana"/>
              <a:cs typeface="Verdana"/>
              <a:sym typeface="Verdana"/>
            </a:endParaRPr>
          </a:p>
        </p:txBody>
      </p:sp>
      <p:sp>
        <p:nvSpPr>
          <p:cNvPr id="299" name="Google Shape;299;p8"/>
          <p:cNvSpPr txBox="1"/>
          <p:nvPr/>
        </p:nvSpPr>
        <p:spPr>
          <a:xfrm>
            <a:off x="6394150" y="1956038"/>
            <a:ext cx="6759300" cy="831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100">
              <a:solidFill>
                <a:srgbClr val="434343"/>
              </a:solidFill>
              <a:latin typeface="Verdana"/>
              <a:ea typeface="Verdana"/>
              <a:cs typeface="Verdana"/>
              <a:sym typeface="Verdana"/>
            </a:endParaRPr>
          </a:p>
          <a:p>
            <a:pPr indent="-361950" lvl="0" marL="457200" rtl="0" algn="l">
              <a:spcBef>
                <a:spcPts val="0"/>
              </a:spcBef>
              <a:spcAft>
                <a:spcPts val="0"/>
              </a:spcAft>
              <a:buClr>
                <a:srgbClr val="434343"/>
              </a:buClr>
              <a:buSzPts val="2100"/>
              <a:buFont typeface="Verdana"/>
              <a:buAutoNum type="arabicPeriod"/>
            </a:pPr>
            <a:r>
              <a:rPr lang="en-US" sz="2100">
                <a:solidFill>
                  <a:srgbClr val="434343"/>
                </a:solidFill>
                <a:latin typeface="Verdana"/>
                <a:ea typeface="Verdana"/>
                <a:cs typeface="Verdana"/>
                <a:sym typeface="Verdana"/>
              </a:rPr>
              <a:t>Prophet Curve Fitting Model </a:t>
            </a:r>
            <a:endParaRPr sz="2100">
              <a:solidFill>
                <a:srgbClr val="434343"/>
              </a:solidFill>
              <a:latin typeface="Verdana"/>
              <a:ea typeface="Verdana"/>
              <a:cs typeface="Verdana"/>
              <a:sym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g130a7fde4c0_0_126"/>
          <p:cNvPicPr preferRelativeResize="0"/>
          <p:nvPr/>
        </p:nvPicPr>
        <p:blipFill rotWithShape="1">
          <a:blip r:embed="rId3">
            <a:alphaModFix/>
          </a:blip>
          <a:srcRect b="0" l="0" r="5740" t="0"/>
          <a:stretch/>
        </p:blipFill>
        <p:spPr>
          <a:xfrm>
            <a:off x="5882625" y="1489675"/>
            <a:ext cx="5985551" cy="4344425"/>
          </a:xfrm>
          <a:prstGeom prst="rect">
            <a:avLst/>
          </a:prstGeom>
          <a:noFill/>
          <a:ln>
            <a:noFill/>
          </a:ln>
        </p:spPr>
      </p:pic>
      <p:pic>
        <p:nvPicPr>
          <p:cNvPr id="306" name="Google Shape;306;g130a7fde4c0_0_126"/>
          <p:cNvPicPr preferRelativeResize="0"/>
          <p:nvPr/>
        </p:nvPicPr>
        <p:blipFill>
          <a:blip r:embed="rId4">
            <a:alphaModFix/>
          </a:blip>
          <a:stretch>
            <a:fillRect/>
          </a:stretch>
        </p:blipFill>
        <p:spPr>
          <a:xfrm>
            <a:off x="623900" y="1565875"/>
            <a:ext cx="4291751" cy="2958951"/>
          </a:xfrm>
          <a:prstGeom prst="rect">
            <a:avLst/>
          </a:prstGeom>
          <a:noFill/>
          <a:ln>
            <a:noFill/>
          </a:ln>
        </p:spPr>
      </p:pic>
      <p:cxnSp>
        <p:nvCxnSpPr>
          <p:cNvPr id="307" name="Google Shape;307;g130a7fde4c0_0_126"/>
          <p:cNvCxnSpPr/>
          <p:nvPr/>
        </p:nvCxnSpPr>
        <p:spPr>
          <a:xfrm>
            <a:off x="504080" y="556181"/>
            <a:ext cx="11167200" cy="0"/>
          </a:xfrm>
          <a:prstGeom prst="straightConnector1">
            <a:avLst/>
          </a:prstGeom>
          <a:noFill/>
          <a:ln cap="flat" cmpd="sng" w="28575">
            <a:solidFill>
              <a:srgbClr val="D1343F"/>
            </a:solidFill>
            <a:prstDash val="solid"/>
            <a:miter lim="800000"/>
            <a:headEnd len="sm" w="sm" type="none"/>
            <a:tailEnd len="sm" w="sm" type="none"/>
          </a:ln>
        </p:spPr>
      </p:cxnSp>
      <p:sp>
        <p:nvSpPr>
          <p:cNvPr id="308" name="Google Shape;308;g130a7fde4c0_0_126"/>
          <p:cNvSpPr/>
          <p:nvPr/>
        </p:nvSpPr>
        <p:spPr>
          <a:xfrm>
            <a:off x="512390" y="6553200"/>
            <a:ext cx="11167200" cy="304800"/>
          </a:xfrm>
          <a:prstGeom prst="rect">
            <a:avLst/>
          </a:prstGeom>
          <a:solidFill>
            <a:srgbClr val="3635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chemeClr val="lt1"/>
                </a:solidFill>
                <a:latin typeface="Calibri"/>
                <a:ea typeface="Calibri"/>
                <a:cs typeface="Calibri"/>
                <a:sym typeface="Calibri"/>
              </a:rPr>
              <a:t>                                                                    </a:t>
            </a:r>
            <a:r>
              <a:rPr lang="en-US" sz="1400">
                <a:solidFill>
                  <a:schemeClr val="lt1"/>
                </a:solidFill>
                <a:latin typeface="Calibri"/>
                <a:ea typeface="Calibri"/>
                <a:cs typeface="Calibri"/>
                <a:sym typeface="Calibri"/>
              </a:rPr>
              <a:t>                                                                                                                                                                              Tesla, Inc. | </a:t>
            </a:r>
            <a:r>
              <a:rPr lang="en-US">
                <a:solidFill>
                  <a:schemeClr val="lt1"/>
                </a:solidFill>
                <a:latin typeface="Calibri"/>
                <a:ea typeface="Calibri"/>
                <a:cs typeface="Calibri"/>
                <a:sym typeface="Calibri"/>
              </a:rPr>
              <a:t>12</a:t>
            </a:r>
            <a:endParaRPr sz="1400">
              <a:solidFill>
                <a:schemeClr val="lt1"/>
              </a:solidFill>
              <a:latin typeface="Calibri"/>
              <a:ea typeface="Calibri"/>
              <a:cs typeface="Calibri"/>
              <a:sym typeface="Calibri"/>
            </a:endParaRPr>
          </a:p>
        </p:txBody>
      </p:sp>
      <p:grpSp>
        <p:nvGrpSpPr>
          <p:cNvPr id="309" name="Google Shape;309;g130a7fde4c0_0_126"/>
          <p:cNvGrpSpPr/>
          <p:nvPr/>
        </p:nvGrpSpPr>
        <p:grpSpPr>
          <a:xfrm>
            <a:off x="508812" y="127356"/>
            <a:ext cx="10193062" cy="326100"/>
            <a:chOff x="4732" y="0"/>
            <a:chExt cx="10193062" cy="326100"/>
          </a:xfrm>
        </p:grpSpPr>
        <p:sp>
          <p:nvSpPr>
            <p:cNvPr id="310" name="Google Shape;310;g130a7fde4c0_0_126"/>
            <p:cNvSpPr/>
            <p:nvPr/>
          </p:nvSpPr>
          <p:spPr>
            <a:xfrm>
              <a:off x="4732"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311" name="Google Shape;311;g130a7fde4c0_0_126"/>
            <p:cNvSpPr txBox="1"/>
            <p:nvPr/>
          </p:nvSpPr>
          <p:spPr>
            <a:xfrm>
              <a:off x="167716"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Introduction</a:t>
              </a:r>
              <a:endParaRPr b="1">
                <a:solidFill>
                  <a:schemeClr val="lt1"/>
                </a:solidFill>
                <a:latin typeface="Verdana"/>
                <a:ea typeface="Verdana"/>
                <a:cs typeface="Verdana"/>
                <a:sym typeface="Verdana"/>
              </a:endParaRPr>
            </a:p>
          </p:txBody>
        </p:sp>
        <p:sp>
          <p:nvSpPr>
            <p:cNvPr id="312" name="Google Shape;312;g130a7fde4c0_0_126"/>
            <p:cNvSpPr/>
            <p:nvPr/>
          </p:nvSpPr>
          <p:spPr>
            <a:xfrm>
              <a:off x="2484119"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313" name="Google Shape;313;g130a7fde4c0_0_126"/>
            <p:cNvSpPr txBox="1"/>
            <p:nvPr/>
          </p:nvSpPr>
          <p:spPr>
            <a:xfrm>
              <a:off x="2647103"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EDA</a:t>
              </a:r>
              <a:endParaRPr b="1">
                <a:solidFill>
                  <a:schemeClr val="lt1"/>
                </a:solidFill>
                <a:latin typeface="Verdana"/>
                <a:ea typeface="Verdana"/>
                <a:cs typeface="Verdana"/>
                <a:sym typeface="Verdana"/>
              </a:endParaRPr>
            </a:p>
          </p:txBody>
        </p:sp>
        <p:sp>
          <p:nvSpPr>
            <p:cNvPr id="314" name="Google Shape;314;g130a7fde4c0_0_126"/>
            <p:cNvSpPr/>
            <p:nvPr/>
          </p:nvSpPr>
          <p:spPr>
            <a:xfrm>
              <a:off x="4963507" y="0"/>
              <a:ext cx="2754900" cy="326100"/>
            </a:xfrm>
            <a:prstGeom prst="chevron">
              <a:avLst>
                <a:gd fmla="val 50000" name="adj"/>
              </a:avLst>
            </a:prstGeom>
            <a:solidFill>
              <a:srgbClr val="D1343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315" name="Google Shape;315;g130a7fde4c0_0_126"/>
            <p:cNvSpPr txBox="1"/>
            <p:nvPr/>
          </p:nvSpPr>
          <p:spPr>
            <a:xfrm>
              <a:off x="5126491"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Modeling &amp; Results</a:t>
              </a:r>
              <a:endParaRPr b="1">
                <a:solidFill>
                  <a:schemeClr val="lt1"/>
                </a:solidFill>
                <a:latin typeface="Verdana"/>
                <a:ea typeface="Verdana"/>
                <a:cs typeface="Verdana"/>
                <a:sym typeface="Verdana"/>
              </a:endParaRPr>
            </a:p>
          </p:txBody>
        </p:sp>
        <p:sp>
          <p:nvSpPr>
            <p:cNvPr id="316" name="Google Shape;316;g130a7fde4c0_0_126"/>
            <p:cNvSpPr/>
            <p:nvPr/>
          </p:nvSpPr>
          <p:spPr>
            <a:xfrm>
              <a:off x="7442894"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317" name="Google Shape;317;g130a7fde4c0_0_126"/>
            <p:cNvSpPr txBox="1"/>
            <p:nvPr/>
          </p:nvSpPr>
          <p:spPr>
            <a:xfrm>
              <a:off x="7605878"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Recommendation</a:t>
              </a:r>
              <a:endParaRPr b="1">
                <a:solidFill>
                  <a:schemeClr val="lt1"/>
                </a:solidFill>
                <a:latin typeface="Verdana"/>
                <a:ea typeface="Verdana"/>
                <a:cs typeface="Verdana"/>
                <a:sym typeface="Verdana"/>
              </a:endParaRPr>
            </a:p>
          </p:txBody>
        </p:sp>
      </p:grpSp>
      <p:sp>
        <p:nvSpPr>
          <p:cNvPr id="318" name="Google Shape;318;g130a7fde4c0_0_126"/>
          <p:cNvSpPr txBox="1"/>
          <p:nvPr/>
        </p:nvSpPr>
        <p:spPr>
          <a:xfrm>
            <a:off x="3770050" y="1850100"/>
            <a:ext cx="954900" cy="1262100"/>
          </a:xfrm>
          <a:prstGeom prst="rect">
            <a:avLst/>
          </a:prstGeom>
          <a:noFill/>
          <a:ln cap="flat" cmpd="sng" w="38100">
            <a:solidFill>
              <a:srgbClr val="C27BA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9" name="Google Shape;319;g130a7fde4c0_0_126"/>
          <p:cNvSpPr/>
          <p:nvPr/>
        </p:nvSpPr>
        <p:spPr>
          <a:xfrm>
            <a:off x="4857750" y="2281875"/>
            <a:ext cx="1238400" cy="399000"/>
          </a:xfrm>
          <a:prstGeom prst="rightArrowCallout">
            <a:avLst>
              <a:gd fmla="val 25000" name="adj1"/>
              <a:gd fmla="val 25000" name="adj2"/>
              <a:gd fmla="val 25000" name="adj3"/>
              <a:gd fmla="val 64977" name="adj4"/>
            </a:avLst>
          </a:prstGeom>
          <a:solidFill>
            <a:schemeClr val="lt1"/>
          </a:solidFill>
          <a:ln cap="flat" cmpd="sng" w="2857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solidFill>
                  <a:srgbClr val="888888"/>
                </a:solidFill>
                <a:latin typeface="Verdana"/>
                <a:ea typeface="Verdana"/>
                <a:cs typeface="Verdana"/>
                <a:sym typeface="Verdana"/>
              </a:rPr>
              <a:t>zoom in</a:t>
            </a:r>
            <a:endParaRPr b="1" sz="1200">
              <a:solidFill>
                <a:srgbClr val="888888"/>
              </a:solidFill>
              <a:latin typeface="Verdana"/>
              <a:ea typeface="Verdana"/>
              <a:cs typeface="Verdana"/>
              <a:sym typeface="Verdana"/>
            </a:endParaRPr>
          </a:p>
        </p:txBody>
      </p:sp>
      <p:grpSp>
        <p:nvGrpSpPr>
          <p:cNvPr id="320" name="Google Shape;320;g130a7fde4c0_0_126"/>
          <p:cNvGrpSpPr/>
          <p:nvPr/>
        </p:nvGrpSpPr>
        <p:grpSpPr>
          <a:xfrm>
            <a:off x="6565550" y="2510850"/>
            <a:ext cx="1656475" cy="601350"/>
            <a:chOff x="9846700" y="916800"/>
            <a:chExt cx="1656475" cy="601350"/>
          </a:xfrm>
        </p:grpSpPr>
        <p:cxnSp>
          <p:nvCxnSpPr>
            <p:cNvPr id="321" name="Google Shape;321;g130a7fde4c0_0_126"/>
            <p:cNvCxnSpPr/>
            <p:nvPr/>
          </p:nvCxnSpPr>
          <p:spPr>
            <a:xfrm flipH="1" rot="10800000">
              <a:off x="9846700" y="1094838"/>
              <a:ext cx="620100" cy="13200"/>
            </a:xfrm>
            <a:prstGeom prst="straightConnector1">
              <a:avLst/>
            </a:prstGeom>
            <a:noFill/>
            <a:ln cap="flat" cmpd="sng" w="19050">
              <a:solidFill>
                <a:schemeClr val="dk2"/>
              </a:solidFill>
              <a:prstDash val="solid"/>
              <a:round/>
              <a:headEnd len="med" w="med" type="none"/>
              <a:tailEnd len="med" w="med" type="none"/>
            </a:ln>
          </p:spPr>
        </p:cxnSp>
        <p:sp>
          <p:nvSpPr>
            <p:cNvPr id="322" name="Google Shape;322;g130a7fde4c0_0_126"/>
            <p:cNvSpPr txBox="1"/>
            <p:nvPr/>
          </p:nvSpPr>
          <p:spPr>
            <a:xfrm>
              <a:off x="10473275" y="916800"/>
              <a:ext cx="1029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Verdana"/>
                  <a:ea typeface="Verdana"/>
                  <a:cs typeface="Verdana"/>
                  <a:sym typeface="Verdana"/>
                </a:rPr>
                <a:t>Actual </a:t>
              </a:r>
              <a:endParaRPr b="1" sz="1200">
                <a:latin typeface="Verdana"/>
                <a:ea typeface="Verdana"/>
                <a:cs typeface="Verdana"/>
                <a:sym typeface="Verdana"/>
              </a:endParaRPr>
            </a:p>
          </p:txBody>
        </p:sp>
        <p:cxnSp>
          <p:nvCxnSpPr>
            <p:cNvPr id="323" name="Google Shape;323;g130a7fde4c0_0_126"/>
            <p:cNvCxnSpPr/>
            <p:nvPr/>
          </p:nvCxnSpPr>
          <p:spPr>
            <a:xfrm flipH="1" rot="10800000">
              <a:off x="9859150" y="1342800"/>
              <a:ext cx="620100" cy="12300"/>
            </a:xfrm>
            <a:prstGeom prst="straightConnector1">
              <a:avLst/>
            </a:prstGeom>
            <a:noFill/>
            <a:ln cap="flat" cmpd="sng" w="19050">
              <a:solidFill>
                <a:srgbClr val="FF0000"/>
              </a:solidFill>
              <a:prstDash val="solid"/>
              <a:round/>
              <a:headEnd len="med" w="med" type="none"/>
              <a:tailEnd len="med" w="med" type="none"/>
            </a:ln>
          </p:spPr>
        </p:cxnSp>
        <p:sp>
          <p:nvSpPr>
            <p:cNvPr id="324" name="Google Shape;324;g130a7fde4c0_0_126"/>
            <p:cNvSpPr txBox="1"/>
            <p:nvPr/>
          </p:nvSpPr>
          <p:spPr>
            <a:xfrm>
              <a:off x="10473275" y="1148850"/>
              <a:ext cx="1029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rgbClr val="FF0000"/>
                  </a:solidFill>
                  <a:latin typeface="Verdana"/>
                  <a:ea typeface="Verdana"/>
                  <a:cs typeface="Verdana"/>
                  <a:sym typeface="Verdana"/>
                </a:rPr>
                <a:t>Predict</a:t>
              </a:r>
              <a:endParaRPr b="1" sz="1200">
                <a:solidFill>
                  <a:srgbClr val="FF0000"/>
                </a:solidFill>
                <a:latin typeface="Verdana"/>
                <a:ea typeface="Verdana"/>
                <a:cs typeface="Verdana"/>
                <a:sym typeface="Verdana"/>
              </a:endParaRPr>
            </a:p>
          </p:txBody>
        </p:sp>
      </p:grpSp>
      <p:grpSp>
        <p:nvGrpSpPr>
          <p:cNvPr id="325" name="Google Shape;325;g130a7fde4c0_0_126"/>
          <p:cNvGrpSpPr/>
          <p:nvPr/>
        </p:nvGrpSpPr>
        <p:grpSpPr>
          <a:xfrm>
            <a:off x="782713" y="4770063"/>
            <a:ext cx="4376891" cy="1582832"/>
            <a:chOff x="1239913" y="4617663"/>
            <a:chExt cx="4376891" cy="1582832"/>
          </a:xfrm>
        </p:grpSpPr>
        <p:pic>
          <p:nvPicPr>
            <p:cNvPr id="326" name="Google Shape;326;g130a7fde4c0_0_126"/>
            <p:cNvPicPr preferRelativeResize="0"/>
            <p:nvPr/>
          </p:nvPicPr>
          <p:blipFill>
            <a:blip r:embed="rId5">
              <a:alphaModFix/>
            </a:blip>
            <a:stretch>
              <a:fillRect/>
            </a:stretch>
          </p:blipFill>
          <p:spPr>
            <a:xfrm>
              <a:off x="1359113" y="4617663"/>
              <a:ext cx="2564225" cy="1582832"/>
            </a:xfrm>
            <a:prstGeom prst="rect">
              <a:avLst/>
            </a:prstGeom>
            <a:noFill/>
            <a:ln>
              <a:noFill/>
            </a:ln>
          </p:spPr>
        </p:pic>
        <p:sp>
          <p:nvSpPr>
            <p:cNvPr id="327" name="Google Shape;327;g130a7fde4c0_0_126"/>
            <p:cNvSpPr txBox="1"/>
            <p:nvPr/>
          </p:nvSpPr>
          <p:spPr>
            <a:xfrm>
              <a:off x="1239913" y="5208975"/>
              <a:ext cx="2802600" cy="615600"/>
            </a:xfrm>
            <a:prstGeom prst="rect">
              <a:avLst/>
            </a:prstGeom>
            <a:noFill/>
            <a:ln cap="flat" cmpd="sng" w="28575">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8" name="Google Shape;328;g130a7fde4c0_0_126"/>
            <p:cNvSpPr/>
            <p:nvPr/>
          </p:nvSpPr>
          <p:spPr>
            <a:xfrm>
              <a:off x="3960300" y="4808600"/>
              <a:ext cx="1656504" cy="1040688"/>
            </a:xfrm>
            <a:prstGeom prst="cloud">
              <a:avLst/>
            </a:prstGeom>
            <a:solidFill>
              <a:schemeClr val="lt2"/>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500">
                  <a:solidFill>
                    <a:srgbClr val="FF0000"/>
                  </a:solidFill>
                </a:rPr>
                <a:t>2.52%</a:t>
              </a:r>
              <a:endParaRPr b="1" sz="2500">
                <a:solidFill>
                  <a:srgbClr val="FF0000"/>
                </a:solidFill>
              </a:endParaRPr>
            </a:p>
          </p:txBody>
        </p:sp>
      </p:grpSp>
      <p:pic>
        <p:nvPicPr>
          <p:cNvPr id="329" name="Google Shape;329;g130a7fde4c0_0_126"/>
          <p:cNvPicPr preferRelativeResize="0"/>
          <p:nvPr/>
        </p:nvPicPr>
        <p:blipFill>
          <a:blip r:embed="rId6">
            <a:alphaModFix/>
          </a:blip>
          <a:stretch>
            <a:fillRect/>
          </a:stretch>
        </p:blipFill>
        <p:spPr>
          <a:xfrm>
            <a:off x="6330750" y="1425950"/>
            <a:ext cx="1065250" cy="523200"/>
          </a:xfrm>
          <a:prstGeom prst="rect">
            <a:avLst/>
          </a:prstGeom>
          <a:noFill/>
          <a:ln>
            <a:noFill/>
          </a:ln>
        </p:spPr>
      </p:pic>
      <p:sp>
        <p:nvSpPr>
          <p:cNvPr id="330" name="Google Shape;330;g130a7fde4c0_0_126"/>
          <p:cNvSpPr txBox="1"/>
          <p:nvPr/>
        </p:nvSpPr>
        <p:spPr>
          <a:xfrm>
            <a:off x="508000" y="818000"/>
            <a:ext cx="3398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rgbClr val="434343"/>
                </a:solidFill>
                <a:latin typeface="Verdana"/>
                <a:ea typeface="Verdana"/>
                <a:cs typeface="Verdana"/>
                <a:sym typeface="Verdana"/>
              </a:rPr>
              <a:t>Naïve Model </a:t>
            </a:r>
            <a:endParaRPr b="1" sz="2200">
              <a:solidFill>
                <a:srgbClr val="434343"/>
              </a:solidFill>
              <a:latin typeface="Verdana"/>
              <a:ea typeface="Verdana"/>
              <a:cs typeface="Verdana"/>
              <a:sym typeface="Verdan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g130a7fde4c0_0_246"/>
          <p:cNvPicPr preferRelativeResize="0"/>
          <p:nvPr/>
        </p:nvPicPr>
        <p:blipFill rotWithShape="1">
          <a:blip r:embed="rId3">
            <a:alphaModFix/>
          </a:blip>
          <a:srcRect b="1786" l="0" r="7732" t="4685"/>
          <a:stretch/>
        </p:blipFill>
        <p:spPr>
          <a:xfrm>
            <a:off x="5901784" y="1533987"/>
            <a:ext cx="6076241" cy="4386612"/>
          </a:xfrm>
          <a:prstGeom prst="rect">
            <a:avLst/>
          </a:prstGeom>
          <a:noFill/>
          <a:ln>
            <a:noFill/>
          </a:ln>
        </p:spPr>
      </p:pic>
      <p:pic>
        <p:nvPicPr>
          <p:cNvPr id="337" name="Google Shape;337;g130a7fde4c0_0_246"/>
          <p:cNvPicPr preferRelativeResize="0"/>
          <p:nvPr/>
        </p:nvPicPr>
        <p:blipFill>
          <a:blip r:embed="rId4">
            <a:alphaModFix/>
          </a:blip>
          <a:stretch>
            <a:fillRect/>
          </a:stretch>
        </p:blipFill>
        <p:spPr>
          <a:xfrm>
            <a:off x="623900" y="1447200"/>
            <a:ext cx="4201509" cy="2881049"/>
          </a:xfrm>
          <a:prstGeom prst="rect">
            <a:avLst/>
          </a:prstGeom>
          <a:noFill/>
          <a:ln>
            <a:noFill/>
          </a:ln>
        </p:spPr>
      </p:pic>
      <p:cxnSp>
        <p:nvCxnSpPr>
          <p:cNvPr id="338" name="Google Shape;338;g130a7fde4c0_0_246"/>
          <p:cNvCxnSpPr/>
          <p:nvPr/>
        </p:nvCxnSpPr>
        <p:spPr>
          <a:xfrm>
            <a:off x="504080" y="556181"/>
            <a:ext cx="11167200" cy="0"/>
          </a:xfrm>
          <a:prstGeom prst="straightConnector1">
            <a:avLst/>
          </a:prstGeom>
          <a:noFill/>
          <a:ln cap="flat" cmpd="sng" w="28575">
            <a:solidFill>
              <a:srgbClr val="D1343F"/>
            </a:solidFill>
            <a:prstDash val="solid"/>
            <a:miter lim="800000"/>
            <a:headEnd len="sm" w="sm" type="none"/>
            <a:tailEnd len="sm" w="sm" type="none"/>
          </a:ln>
        </p:spPr>
      </p:cxnSp>
      <p:sp>
        <p:nvSpPr>
          <p:cNvPr id="339" name="Google Shape;339;g130a7fde4c0_0_246"/>
          <p:cNvSpPr/>
          <p:nvPr/>
        </p:nvSpPr>
        <p:spPr>
          <a:xfrm>
            <a:off x="512390" y="6553200"/>
            <a:ext cx="11167200" cy="304800"/>
          </a:xfrm>
          <a:prstGeom prst="rect">
            <a:avLst/>
          </a:prstGeom>
          <a:solidFill>
            <a:srgbClr val="3635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chemeClr val="lt1"/>
                </a:solidFill>
                <a:latin typeface="Calibri"/>
                <a:ea typeface="Calibri"/>
                <a:cs typeface="Calibri"/>
                <a:sym typeface="Calibri"/>
              </a:rPr>
              <a:t>                                                                    </a:t>
            </a:r>
            <a:r>
              <a:rPr lang="en-US" sz="1400">
                <a:solidFill>
                  <a:schemeClr val="lt1"/>
                </a:solidFill>
                <a:latin typeface="Calibri"/>
                <a:ea typeface="Calibri"/>
                <a:cs typeface="Calibri"/>
                <a:sym typeface="Calibri"/>
              </a:rPr>
              <a:t>                                                                                                                                                                              Tesla, Inc. | </a:t>
            </a:r>
            <a:r>
              <a:rPr lang="en-US">
                <a:solidFill>
                  <a:schemeClr val="lt1"/>
                </a:solidFill>
                <a:latin typeface="Calibri"/>
                <a:ea typeface="Calibri"/>
                <a:cs typeface="Calibri"/>
                <a:sym typeface="Calibri"/>
              </a:rPr>
              <a:t>12</a:t>
            </a:r>
            <a:endParaRPr sz="1400">
              <a:solidFill>
                <a:schemeClr val="lt1"/>
              </a:solidFill>
              <a:latin typeface="Calibri"/>
              <a:ea typeface="Calibri"/>
              <a:cs typeface="Calibri"/>
              <a:sym typeface="Calibri"/>
            </a:endParaRPr>
          </a:p>
        </p:txBody>
      </p:sp>
      <p:grpSp>
        <p:nvGrpSpPr>
          <p:cNvPr id="340" name="Google Shape;340;g130a7fde4c0_0_246"/>
          <p:cNvGrpSpPr/>
          <p:nvPr/>
        </p:nvGrpSpPr>
        <p:grpSpPr>
          <a:xfrm>
            <a:off x="508812" y="127356"/>
            <a:ext cx="10193062" cy="326100"/>
            <a:chOff x="4732" y="0"/>
            <a:chExt cx="10193062" cy="326100"/>
          </a:xfrm>
        </p:grpSpPr>
        <p:sp>
          <p:nvSpPr>
            <p:cNvPr id="341" name="Google Shape;341;g130a7fde4c0_0_246"/>
            <p:cNvSpPr/>
            <p:nvPr/>
          </p:nvSpPr>
          <p:spPr>
            <a:xfrm>
              <a:off x="4732"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342" name="Google Shape;342;g130a7fde4c0_0_246"/>
            <p:cNvSpPr txBox="1"/>
            <p:nvPr/>
          </p:nvSpPr>
          <p:spPr>
            <a:xfrm>
              <a:off x="167716"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Introduction</a:t>
              </a:r>
              <a:endParaRPr b="1">
                <a:solidFill>
                  <a:schemeClr val="lt1"/>
                </a:solidFill>
                <a:latin typeface="Verdana"/>
                <a:ea typeface="Verdana"/>
                <a:cs typeface="Verdana"/>
                <a:sym typeface="Verdana"/>
              </a:endParaRPr>
            </a:p>
          </p:txBody>
        </p:sp>
        <p:sp>
          <p:nvSpPr>
            <p:cNvPr id="343" name="Google Shape;343;g130a7fde4c0_0_246"/>
            <p:cNvSpPr/>
            <p:nvPr/>
          </p:nvSpPr>
          <p:spPr>
            <a:xfrm>
              <a:off x="2484119"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344" name="Google Shape;344;g130a7fde4c0_0_246"/>
            <p:cNvSpPr txBox="1"/>
            <p:nvPr/>
          </p:nvSpPr>
          <p:spPr>
            <a:xfrm>
              <a:off x="2647103"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EDA</a:t>
              </a:r>
              <a:endParaRPr b="1">
                <a:solidFill>
                  <a:schemeClr val="lt1"/>
                </a:solidFill>
                <a:latin typeface="Verdana"/>
                <a:ea typeface="Verdana"/>
                <a:cs typeface="Verdana"/>
                <a:sym typeface="Verdana"/>
              </a:endParaRPr>
            </a:p>
          </p:txBody>
        </p:sp>
        <p:sp>
          <p:nvSpPr>
            <p:cNvPr id="345" name="Google Shape;345;g130a7fde4c0_0_246"/>
            <p:cNvSpPr/>
            <p:nvPr/>
          </p:nvSpPr>
          <p:spPr>
            <a:xfrm>
              <a:off x="4963507" y="0"/>
              <a:ext cx="2754900" cy="326100"/>
            </a:xfrm>
            <a:prstGeom prst="chevron">
              <a:avLst>
                <a:gd fmla="val 50000" name="adj"/>
              </a:avLst>
            </a:prstGeom>
            <a:solidFill>
              <a:srgbClr val="D1343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346" name="Google Shape;346;g130a7fde4c0_0_246"/>
            <p:cNvSpPr txBox="1"/>
            <p:nvPr/>
          </p:nvSpPr>
          <p:spPr>
            <a:xfrm>
              <a:off x="5126491"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Modeling &amp; Results</a:t>
              </a:r>
              <a:endParaRPr b="1">
                <a:solidFill>
                  <a:schemeClr val="lt1"/>
                </a:solidFill>
                <a:latin typeface="Verdana"/>
                <a:ea typeface="Verdana"/>
                <a:cs typeface="Verdana"/>
                <a:sym typeface="Verdana"/>
              </a:endParaRPr>
            </a:p>
          </p:txBody>
        </p:sp>
        <p:sp>
          <p:nvSpPr>
            <p:cNvPr id="347" name="Google Shape;347;g130a7fde4c0_0_246"/>
            <p:cNvSpPr/>
            <p:nvPr/>
          </p:nvSpPr>
          <p:spPr>
            <a:xfrm>
              <a:off x="7442894"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348" name="Google Shape;348;g130a7fde4c0_0_246"/>
            <p:cNvSpPr txBox="1"/>
            <p:nvPr/>
          </p:nvSpPr>
          <p:spPr>
            <a:xfrm>
              <a:off x="7605878"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Recommendation</a:t>
              </a:r>
              <a:endParaRPr b="1">
                <a:solidFill>
                  <a:schemeClr val="lt1"/>
                </a:solidFill>
                <a:latin typeface="Verdana"/>
                <a:ea typeface="Verdana"/>
                <a:cs typeface="Verdana"/>
                <a:sym typeface="Verdana"/>
              </a:endParaRPr>
            </a:p>
          </p:txBody>
        </p:sp>
      </p:grpSp>
      <p:sp>
        <p:nvSpPr>
          <p:cNvPr id="349" name="Google Shape;349;g130a7fde4c0_0_246"/>
          <p:cNvSpPr txBox="1"/>
          <p:nvPr/>
        </p:nvSpPr>
        <p:spPr>
          <a:xfrm>
            <a:off x="3770050" y="1850100"/>
            <a:ext cx="954900" cy="1262100"/>
          </a:xfrm>
          <a:prstGeom prst="rect">
            <a:avLst/>
          </a:prstGeom>
          <a:noFill/>
          <a:ln cap="flat" cmpd="sng" w="38100">
            <a:solidFill>
              <a:srgbClr val="C27BA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50" name="Google Shape;350;g130a7fde4c0_0_246"/>
          <p:cNvSpPr/>
          <p:nvPr/>
        </p:nvSpPr>
        <p:spPr>
          <a:xfrm>
            <a:off x="4857750" y="2281875"/>
            <a:ext cx="1238400" cy="399000"/>
          </a:xfrm>
          <a:prstGeom prst="rightArrowCallout">
            <a:avLst>
              <a:gd fmla="val 25000" name="adj1"/>
              <a:gd fmla="val 25000" name="adj2"/>
              <a:gd fmla="val 25000" name="adj3"/>
              <a:gd fmla="val 64977" name="adj4"/>
            </a:avLst>
          </a:prstGeom>
          <a:solidFill>
            <a:schemeClr val="lt1"/>
          </a:solidFill>
          <a:ln cap="flat" cmpd="sng" w="2857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solidFill>
                  <a:srgbClr val="888888"/>
                </a:solidFill>
                <a:latin typeface="Verdana"/>
                <a:ea typeface="Verdana"/>
                <a:cs typeface="Verdana"/>
                <a:sym typeface="Verdana"/>
              </a:rPr>
              <a:t>zoom in</a:t>
            </a:r>
            <a:endParaRPr b="1" sz="1200">
              <a:solidFill>
                <a:srgbClr val="888888"/>
              </a:solidFill>
              <a:latin typeface="Verdana"/>
              <a:ea typeface="Verdana"/>
              <a:cs typeface="Verdana"/>
              <a:sym typeface="Verdana"/>
            </a:endParaRPr>
          </a:p>
        </p:txBody>
      </p:sp>
      <p:grpSp>
        <p:nvGrpSpPr>
          <p:cNvPr id="351" name="Google Shape;351;g130a7fde4c0_0_246"/>
          <p:cNvGrpSpPr/>
          <p:nvPr/>
        </p:nvGrpSpPr>
        <p:grpSpPr>
          <a:xfrm>
            <a:off x="6565550" y="2587050"/>
            <a:ext cx="1656475" cy="601350"/>
            <a:chOff x="9846700" y="916800"/>
            <a:chExt cx="1656475" cy="601350"/>
          </a:xfrm>
        </p:grpSpPr>
        <p:cxnSp>
          <p:nvCxnSpPr>
            <p:cNvPr id="352" name="Google Shape;352;g130a7fde4c0_0_246"/>
            <p:cNvCxnSpPr/>
            <p:nvPr/>
          </p:nvCxnSpPr>
          <p:spPr>
            <a:xfrm flipH="1" rot="10800000">
              <a:off x="9846700" y="1094838"/>
              <a:ext cx="620100" cy="13200"/>
            </a:xfrm>
            <a:prstGeom prst="straightConnector1">
              <a:avLst/>
            </a:prstGeom>
            <a:noFill/>
            <a:ln cap="flat" cmpd="sng" w="19050">
              <a:solidFill>
                <a:schemeClr val="dk2"/>
              </a:solidFill>
              <a:prstDash val="solid"/>
              <a:round/>
              <a:headEnd len="med" w="med" type="none"/>
              <a:tailEnd len="med" w="med" type="none"/>
            </a:ln>
          </p:spPr>
        </p:cxnSp>
        <p:sp>
          <p:nvSpPr>
            <p:cNvPr id="353" name="Google Shape;353;g130a7fde4c0_0_246"/>
            <p:cNvSpPr txBox="1"/>
            <p:nvPr/>
          </p:nvSpPr>
          <p:spPr>
            <a:xfrm>
              <a:off x="10473275" y="916800"/>
              <a:ext cx="1029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Verdana"/>
                  <a:ea typeface="Verdana"/>
                  <a:cs typeface="Verdana"/>
                  <a:sym typeface="Verdana"/>
                </a:rPr>
                <a:t>Actual </a:t>
              </a:r>
              <a:endParaRPr b="1" sz="1200">
                <a:latin typeface="Verdana"/>
                <a:ea typeface="Verdana"/>
                <a:cs typeface="Verdana"/>
                <a:sym typeface="Verdana"/>
              </a:endParaRPr>
            </a:p>
          </p:txBody>
        </p:sp>
        <p:cxnSp>
          <p:nvCxnSpPr>
            <p:cNvPr id="354" name="Google Shape;354;g130a7fde4c0_0_246"/>
            <p:cNvCxnSpPr/>
            <p:nvPr/>
          </p:nvCxnSpPr>
          <p:spPr>
            <a:xfrm flipH="1" rot="10800000">
              <a:off x="9859150" y="1342800"/>
              <a:ext cx="620100" cy="12300"/>
            </a:xfrm>
            <a:prstGeom prst="straightConnector1">
              <a:avLst/>
            </a:prstGeom>
            <a:noFill/>
            <a:ln cap="flat" cmpd="sng" w="19050">
              <a:solidFill>
                <a:srgbClr val="FF0000"/>
              </a:solidFill>
              <a:prstDash val="solid"/>
              <a:round/>
              <a:headEnd len="med" w="med" type="none"/>
              <a:tailEnd len="med" w="med" type="none"/>
            </a:ln>
          </p:spPr>
        </p:cxnSp>
        <p:sp>
          <p:nvSpPr>
            <p:cNvPr id="355" name="Google Shape;355;g130a7fde4c0_0_246"/>
            <p:cNvSpPr txBox="1"/>
            <p:nvPr/>
          </p:nvSpPr>
          <p:spPr>
            <a:xfrm>
              <a:off x="10473275" y="1148850"/>
              <a:ext cx="1029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rgbClr val="FF0000"/>
                  </a:solidFill>
                  <a:latin typeface="Verdana"/>
                  <a:ea typeface="Verdana"/>
                  <a:cs typeface="Verdana"/>
                  <a:sym typeface="Verdana"/>
                </a:rPr>
                <a:t>Predict</a:t>
              </a:r>
              <a:endParaRPr b="1" sz="1200">
                <a:solidFill>
                  <a:srgbClr val="FF0000"/>
                </a:solidFill>
                <a:latin typeface="Verdana"/>
                <a:ea typeface="Verdana"/>
                <a:cs typeface="Verdana"/>
                <a:sym typeface="Verdana"/>
              </a:endParaRPr>
            </a:p>
          </p:txBody>
        </p:sp>
      </p:grpSp>
      <p:pic>
        <p:nvPicPr>
          <p:cNvPr id="356" name="Google Shape;356;g130a7fde4c0_0_246"/>
          <p:cNvPicPr preferRelativeResize="0"/>
          <p:nvPr/>
        </p:nvPicPr>
        <p:blipFill>
          <a:blip r:embed="rId5">
            <a:alphaModFix/>
          </a:blip>
          <a:stretch>
            <a:fillRect/>
          </a:stretch>
        </p:blipFill>
        <p:spPr>
          <a:xfrm>
            <a:off x="6329925" y="1447200"/>
            <a:ext cx="1594600" cy="523200"/>
          </a:xfrm>
          <a:prstGeom prst="rect">
            <a:avLst/>
          </a:prstGeom>
          <a:noFill/>
          <a:ln>
            <a:noFill/>
          </a:ln>
        </p:spPr>
      </p:pic>
      <p:sp>
        <p:nvSpPr>
          <p:cNvPr id="357" name="Google Shape;357;g130a7fde4c0_0_246"/>
          <p:cNvSpPr txBox="1"/>
          <p:nvPr/>
        </p:nvSpPr>
        <p:spPr>
          <a:xfrm>
            <a:off x="508000" y="818000"/>
            <a:ext cx="5047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rgbClr val="434343"/>
                </a:solidFill>
                <a:latin typeface="Verdana"/>
                <a:ea typeface="Verdana"/>
                <a:cs typeface="Verdana"/>
                <a:sym typeface="Verdana"/>
              </a:rPr>
              <a:t>Exponential Smoothing (ETS) </a:t>
            </a:r>
            <a:endParaRPr b="1" sz="2200">
              <a:solidFill>
                <a:srgbClr val="434343"/>
              </a:solidFill>
              <a:latin typeface="Verdana"/>
              <a:ea typeface="Verdana"/>
              <a:cs typeface="Verdana"/>
              <a:sym typeface="Verdana"/>
            </a:endParaRPr>
          </a:p>
        </p:txBody>
      </p:sp>
      <p:pic>
        <p:nvPicPr>
          <p:cNvPr id="358" name="Google Shape;358;g130a7fde4c0_0_246"/>
          <p:cNvPicPr preferRelativeResize="0"/>
          <p:nvPr/>
        </p:nvPicPr>
        <p:blipFill>
          <a:blip r:embed="rId6">
            <a:alphaModFix/>
          </a:blip>
          <a:stretch>
            <a:fillRect/>
          </a:stretch>
        </p:blipFill>
        <p:spPr>
          <a:xfrm>
            <a:off x="926138" y="4561149"/>
            <a:ext cx="2651724" cy="1759150"/>
          </a:xfrm>
          <a:prstGeom prst="rect">
            <a:avLst/>
          </a:prstGeom>
          <a:noFill/>
          <a:ln>
            <a:noFill/>
          </a:ln>
        </p:spPr>
      </p:pic>
      <p:sp>
        <p:nvSpPr>
          <p:cNvPr id="359" name="Google Shape;359;g130a7fde4c0_0_246"/>
          <p:cNvSpPr txBox="1"/>
          <p:nvPr/>
        </p:nvSpPr>
        <p:spPr>
          <a:xfrm>
            <a:off x="813650" y="5295475"/>
            <a:ext cx="2876700" cy="569400"/>
          </a:xfrm>
          <a:prstGeom prst="rect">
            <a:avLst/>
          </a:prstGeom>
          <a:noFill/>
          <a:ln cap="flat" cmpd="sng" w="28575">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p:txBody>
      </p:sp>
      <p:sp>
        <p:nvSpPr>
          <p:cNvPr id="360" name="Google Shape;360;g130a7fde4c0_0_246"/>
          <p:cNvSpPr/>
          <p:nvPr/>
        </p:nvSpPr>
        <p:spPr>
          <a:xfrm>
            <a:off x="3500075" y="4973375"/>
            <a:ext cx="1656504" cy="1040688"/>
          </a:xfrm>
          <a:prstGeom prst="cloud">
            <a:avLst/>
          </a:prstGeom>
          <a:solidFill>
            <a:schemeClr val="lt2"/>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500">
                <a:solidFill>
                  <a:srgbClr val="FF0000"/>
                </a:solidFill>
              </a:rPr>
              <a:t>2.51%</a:t>
            </a:r>
            <a:endParaRPr b="1" sz="2500">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cxnSp>
        <p:nvCxnSpPr>
          <p:cNvPr id="366" name="Google Shape;366;g12fb6916703_0_0"/>
          <p:cNvCxnSpPr/>
          <p:nvPr/>
        </p:nvCxnSpPr>
        <p:spPr>
          <a:xfrm>
            <a:off x="504080" y="556181"/>
            <a:ext cx="11167200" cy="0"/>
          </a:xfrm>
          <a:prstGeom prst="straightConnector1">
            <a:avLst/>
          </a:prstGeom>
          <a:noFill/>
          <a:ln cap="flat" cmpd="sng" w="28575">
            <a:solidFill>
              <a:srgbClr val="D1343F"/>
            </a:solidFill>
            <a:prstDash val="solid"/>
            <a:miter lim="800000"/>
            <a:headEnd len="sm" w="sm" type="none"/>
            <a:tailEnd len="sm" w="sm" type="none"/>
          </a:ln>
        </p:spPr>
      </p:cxnSp>
      <p:sp>
        <p:nvSpPr>
          <p:cNvPr id="367" name="Google Shape;367;g12fb6916703_0_0"/>
          <p:cNvSpPr/>
          <p:nvPr/>
        </p:nvSpPr>
        <p:spPr>
          <a:xfrm>
            <a:off x="512390" y="6553200"/>
            <a:ext cx="11167200" cy="304800"/>
          </a:xfrm>
          <a:prstGeom prst="rect">
            <a:avLst/>
          </a:prstGeom>
          <a:solidFill>
            <a:srgbClr val="3635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chemeClr val="lt1"/>
                </a:solidFill>
                <a:latin typeface="Calibri"/>
                <a:ea typeface="Calibri"/>
                <a:cs typeface="Calibri"/>
                <a:sym typeface="Calibri"/>
              </a:rPr>
              <a:t>                                                                    </a:t>
            </a:r>
            <a:r>
              <a:rPr lang="en-US" sz="1400">
                <a:solidFill>
                  <a:schemeClr val="lt1"/>
                </a:solidFill>
                <a:latin typeface="Calibri"/>
                <a:ea typeface="Calibri"/>
                <a:cs typeface="Calibri"/>
                <a:sym typeface="Calibri"/>
              </a:rPr>
              <a:t>                                                                                                                                                                              Tesla, Inc. | </a:t>
            </a:r>
            <a:r>
              <a:rPr lang="en-US">
                <a:solidFill>
                  <a:schemeClr val="lt1"/>
                </a:solidFill>
                <a:latin typeface="Calibri"/>
                <a:ea typeface="Calibri"/>
                <a:cs typeface="Calibri"/>
                <a:sym typeface="Calibri"/>
              </a:rPr>
              <a:t>11</a:t>
            </a:r>
            <a:endParaRPr sz="1400">
              <a:solidFill>
                <a:schemeClr val="lt1"/>
              </a:solidFill>
              <a:latin typeface="Calibri"/>
              <a:ea typeface="Calibri"/>
              <a:cs typeface="Calibri"/>
              <a:sym typeface="Calibri"/>
            </a:endParaRPr>
          </a:p>
        </p:txBody>
      </p:sp>
      <p:sp>
        <p:nvSpPr>
          <p:cNvPr id="368" name="Google Shape;368;g12fb6916703_0_0"/>
          <p:cNvSpPr txBox="1"/>
          <p:nvPr/>
        </p:nvSpPr>
        <p:spPr>
          <a:xfrm>
            <a:off x="504075" y="805600"/>
            <a:ext cx="8028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rgbClr val="434343"/>
                </a:solidFill>
                <a:latin typeface="Verdana"/>
                <a:ea typeface="Verdana"/>
                <a:cs typeface="Verdana"/>
                <a:sym typeface="Verdana"/>
              </a:rPr>
              <a:t>Exponential Smoothing (SES) &amp; Holt’s Trend</a:t>
            </a:r>
            <a:endParaRPr b="1" sz="2200">
              <a:solidFill>
                <a:srgbClr val="434343"/>
              </a:solidFill>
              <a:latin typeface="Verdana"/>
              <a:ea typeface="Verdana"/>
              <a:cs typeface="Verdana"/>
              <a:sym typeface="Verdana"/>
            </a:endParaRPr>
          </a:p>
        </p:txBody>
      </p:sp>
      <p:grpSp>
        <p:nvGrpSpPr>
          <p:cNvPr id="369" name="Google Shape;369;g12fb6916703_0_0"/>
          <p:cNvGrpSpPr/>
          <p:nvPr/>
        </p:nvGrpSpPr>
        <p:grpSpPr>
          <a:xfrm>
            <a:off x="508812" y="127356"/>
            <a:ext cx="10193062" cy="326100"/>
            <a:chOff x="4732" y="0"/>
            <a:chExt cx="10193062" cy="326100"/>
          </a:xfrm>
        </p:grpSpPr>
        <p:sp>
          <p:nvSpPr>
            <p:cNvPr id="370" name="Google Shape;370;g12fb6916703_0_0"/>
            <p:cNvSpPr/>
            <p:nvPr/>
          </p:nvSpPr>
          <p:spPr>
            <a:xfrm>
              <a:off x="4732"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371" name="Google Shape;371;g12fb6916703_0_0"/>
            <p:cNvSpPr txBox="1"/>
            <p:nvPr/>
          </p:nvSpPr>
          <p:spPr>
            <a:xfrm>
              <a:off x="167716"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Introduction</a:t>
              </a:r>
              <a:endParaRPr b="1">
                <a:solidFill>
                  <a:schemeClr val="lt1"/>
                </a:solidFill>
                <a:latin typeface="Verdana"/>
                <a:ea typeface="Verdana"/>
                <a:cs typeface="Verdana"/>
                <a:sym typeface="Verdana"/>
              </a:endParaRPr>
            </a:p>
          </p:txBody>
        </p:sp>
        <p:sp>
          <p:nvSpPr>
            <p:cNvPr id="372" name="Google Shape;372;g12fb6916703_0_0"/>
            <p:cNvSpPr/>
            <p:nvPr/>
          </p:nvSpPr>
          <p:spPr>
            <a:xfrm>
              <a:off x="2484119"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373" name="Google Shape;373;g12fb6916703_0_0"/>
            <p:cNvSpPr txBox="1"/>
            <p:nvPr/>
          </p:nvSpPr>
          <p:spPr>
            <a:xfrm>
              <a:off x="2647103"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EDA</a:t>
              </a:r>
              <a:endParaRPr b="1">
                <a:solidFill>
                  <a:schemeClr val="lt1"/>
                </a:solidFill>
                <a:latin typeface="Verdana"/>
                <a:ea typeface="Verdana"/>
                <a:cs typeface="Verdana"/>
                <a:sym typeface="Verdana"/>
              </a:endParaRPr>
            </a:p>
          </p:txBody>
        </p:sp>
        <p:sp>
          <p:nvSpPr>
            <p:cNvPr id="374" name="Google Shape;374;g12fb6916703_0_0"/>
            <p:cNvSpPr/>
            <p:nvPr/>
          </p:nvSpPr>
          <p:spPr>
            <a:xfrm>
              <a:off x="4963507" y="0"/>
              <a:ext cx="2754900" cy="326100"/>
            </a:xfrm>
            <a:prstGeom prst="chevron">
              <a:avLst>
                <a:gd fmla="val 50000" name="adj"/>
              </a:avLst>
            </a:prstGeom>
            <a:solidFill>
              <a:srgbClr val="D1343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375" name="Google Shape;375;g12fb6916703_0_0"/>
            <p:cNvSpPr txBox="1"/>
            <p:nvPr/>
          </p:nvSpPr>
          <p:spPr>
            <a:xfrm>
              <a:off x="5126491"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Modeling &amp; Results</a:t>
              </a:r>
              <a:endParaRPr b="1">
                <a:solidFill>
                  <a:schemeClr val="lt1"/>
                </a:solidFill>
                <a:latin typeface="Verdana"/>
                <a:ea typeface="Verdana"/>
                <a:cs typeface="Verdana"/>
                <a:sym typeface="Verdana"/>
              </a:endParaRPr>
            </a:p>
          </p:txBody>
        </p:sp>
        <p:sp>
          <p:nvSpPr>
            <p:cNvPr id="376" name="Google Shape;376;g12fb6916703_0_0"/>
            <p:cNvSpPr/>
            <p:nvPr/>
          </p:nvSpPr>
          <p:spPr>
            <a:xfrm>
              <a:off x="7442894"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377" name="Google Shape;377;g12fb6916703_0_0"/>
            <p:cNvSpPr txBox="1"/>
            <p:nvPr/>
          </p:nvSpPr>
          <p:spPr>
            <a:xfrm>
              <a:off x="7605878"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Recommendation</a:t>
              </a:r>
              <a:endParaRPr b="1">
                <a:solidFill>
                  <a:schemeClr val="lt1"/>
                </a:solidFill>
                <a:latin typeface="Verdana"/>
                <a:ea typeface="Verdana"/>
                <a:cs typeface="Verdana"/>
                <a:sym typeface="Verdana"/>
              </a:endParaRPr>
            </a:p>
          </p:txBody>
        </p:sp>
      </p:grpSp>
      <p:pic>
        <p:nvPicPr>
          <p:cNvPr id="378" name="Google Shape;378;g12fb6916703_0_0"/>
          <p:cNvPicPr preferRelativeResize="0"/>
          <p:nvPr/>
        </p:nvPicPr>
        <p:blipFill>
          <a:blip r:embed="rId3">
            <a:alphaModFix/>
          </a:blip>
          <a:stretch>
            <a:fillRect/>
          </a:stretch>
        </p:blipFill>
        <p:spPr>
          <a:xfrm>
            <a:off x="5681050" y="1654175"/>
            <a:ext cx="6228924" cy="3567691"/>
          </a:xfrm>
          <a:prstGeom prst="rect">
            <a:avLst/>
          </a:prstGeom>
          <a:noFill/>
          <a:ln>
            <a:noFill/>
          </a:ln>
        </p:spPr>
      </p:pic>
      <p:grpSp>
        <p:nvGrpSpPr>
          <p:cNvPr id="379" name="Google Shape;379;g12fb6916703_0_0"/>
          <p:cNvGrpSpPr/>
          <p:nvPr/>
        </p:nvGrpSpPr>
        <p:grpSpPr>
          <a:xfrm>
            <a:off x="938227" y="3138100"/>
            <a:ext cx="2601049" cy="1645955"/>
            <a:chOff x="1492213" y="2294020"/>
            <a:chExt cx="2524800" cy="1553814"/>
          </a:xfrm>
        </p:grpSpPr>
        <p:pic>
          <p:nvPicPr>
            <p:cNvPr id="380" name="Google Shape;380;g12fb6916703_0_0"/>
            <p:cNvPicPr preferRelativeResize="0"/>
            <p:nvPr/>
          </p:nvPicPr>
          <p:blipFill>
            <a:blip r:embed="rId4">
              <a:alphaModFix/>
            </a:blip>
            <a:stretch>
              <a:fillRect/>
            </a:stretch>
          </p:blipFill>
          <p:spPr>
            <a:xfrm>
              <a:off x="1515771" y="2294020"/>
              <a:ext cx="2477690" cy="1553814"/>
            </a:xfrm>
            <a:prstGeom prst="rect">
              <a:avLst/>
            </a:prstGeom>
            <a:noFill/>
            <a:ln cap="flat" cmpd="sng" w="9525">
              <a:solidFill>
                <a:schemeClr val="lt1"/>
              </a:solidFill>
              <a:prstDash val="solid"/>
              <a:round/>
              <a:headEnd len="sm" w="sm" type="none"/>
              <a:tailEnd len="sm" w="sm" type="none"/>
            </a:ln>
          </p:spPr>
        </p:pic>
        <p:sp>
          <p:nvSpPr>
            <p:cNvPr id="381" name="Google Shape;381;g12fb6916703_0_0"/>
            <p:cNvSpPr txBox="1"/>
            <p:nvPr/>
          </p:nvSpPr>
          <p:spPr>
            <a:xfrm>
              <a:off x="1492213" y="2901575"/>
              <a:ext cx="2524800" cy="610200"/>
            </a:xfrm>
            <a:prstGeom prst="rect">
              <a:avLst/>
            </a:prstGeom>
            <a:noFill/>
            <a:ln cap="flat" cmpd="sng" w="28575">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grpSp>
      <p:grpSp>
        <p:nvGrpSpPr>
          <p:cNvPr id="382" name="Google Shape;382;g12fb6916703_0_0"/>
          <p:cNvGrpSpPr/>
          <p:nvPr/>
        </p:nvGrpSpPr>
        <p:grpSpPr>
          <a:xfrm>
            <a:off x="182125" y="2182643"/>
            <a:ext cx="5498923" cy="3861307"/>
            <a:chOff x="758275" y="1392050"/>
            <a:chExt cx="5337724" cy="3645149"/>
          </a:xfrm>
        </p:grpSpPr>
        <p:pic>
          <p:nvPicPr>
            <p:cNvPr id="383" name="Google Shape;383;g12fb6916703_0_0"/>
            <p:cNvPicPr preferRelativeResize="0"/>
            <p:nvPr/>
          </p:nvPicPr>
          <p:blipFill rotWithShape="1">
            <a:blip r:embed="rId5">
              <a:alphaModFix/>
            </a:blip>
            <a:srcRect b="0" l="2458" r="0" t="0"/>
            <a:stretch/>
          </p:blipFill>
          <p:spPr>
            <a:xfrm>
              <a:off x="758275" y="1392050"/>
              <a:ext cx="5337724" cy="3645149"/>
            </a:xfrm>
            <a:prstGeom prst="rect">
              <a:avLst/>
            </a:prstGeom>
            <a:noFill/>
            <a:ln>
              <a:noFill/>
            </a:ln>
          </p:spPr>
        </p:pic>
        <p:pic>
          <p:nvPicPr>
            <p:cNvPr id="384" name="Google Shape;384;g12fb6916703_0_0"/>
            <p:cNvPicPr preferRelativeResize="0"/>
            <p:nvPr/>
          </p:nvPicPr>
          <p:blipFill>
            <a:blip r:embed="rId4">
              <a:alphaModFix/>
            </a:blip>
            <a:stretch>
              <a:fillRect/>
            </a:stretch>
          </p:blipFill>
          <p:spPr>
            <a:xfrm>
              <a:off x="1515771" y="2294020"/>
              <a:ext cx="2477690" cy="1553814"/>
            </a:xfrm>
            <a:prstGeom prst="rect">
              <a:avLst/>
            </a:prstGeom>
            <a:noFill/>
            <a:ln cap="flat" cmpd="sng" w="9525">
              <a:solidFill>
                <a:schemeClr val="lt1"/>
              </a:solidFill>
              <a:prstDash val="solid"/>
              <a:round/>
              <a:headEnd len="sm" w="sm" type="none"/>
              <a:tailEnd len="sm" w="sm" type="none"/>
            </a:ln>
          </p:spPr>
        </p:pic>
        <p:sp>
          <p:nvSpPr>
            <p:cNvPr id="385" name="Google Shape;385;g12fb6916703_0_0"/>
            <p:cNvSpPr txBox="1"/>
            <p:nvPr/>
          </p:nvSpPr>
          <p:spPr>
            <a:xfrm>
              <a:off x="1492213" y="2901575"/>
              <a:ext cx="2524800" cy="610200"/>
            </a:xfrm>
            <a:prstGeom prst="rect">
              <a:avLst/>
            </a:prstGeom>
            <a:noFill/>
            <a:ln cap="flat" cmpd="sng" w="28575">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grpSp>
      <p:pic>
        <p:nvPicPr>
          <p:cNvPr id="386" name="Google Shape;386;g12fb6916703_0_0"/>
          <p:cNvPicPr preferRelativeResize="0"/>
          <p:nvPr/>
        </p:nvPicPr>
        <p:blipFill>
          <a:blip r:embed="rId6">
            <a:alphaModFix/>
          </a:blip>
          <a:stretch>
            <a:fillRect/>
          </a:stretch>
        </p:blipFill>
        <p:spPr>
          <a:xfrm>
            <a:off x="6943900" y="2470787"/>
            <a:ext cx="2601050" cy="1639123"/>
          </a:xfrm>
          <a:prstGeom prst="rect">
            <a:avLst/>
          </a:prstGeom>
          <a:noFill/>
          <a:ln>
            <a:noFill/>
          </a:ln>
        </p:spPr>
      </p:pic>
      <p:sp>
        <p:nvSpPr>
          <p:cNvPr id="387" name="Google Shape;387;g12fb6916703_0_0"/>
          <p:cNvSpPr txBox="1"/>
          <p:nvPr/>
        </p:nvSpPr>
        <p:spPr>
          <a:xfrm>
            <a:off x="6988702" y="3145008"/>
            <a:ext cx="2601000" cy="646500"/>
          </a:xfrm>
          <a:prstGeom prst="rect">
            <a:avLst/>
          </a:prstGeom>
          <a:noFill/>
          <a:ln cap="flat" cmpd="sng" w="28575">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cxnSp>
        <p:nvCxnSpPr>
          <p:cNvPr id="393" name="Google Shape;393;p10"/>
          <p:cNvCxnSpPr/>
          <p:nvPr/>
        </p:nvCxnSpPr>
        <p:spPr>
          <a:xfrm>
            <a:off x="504080" y="556181"/>
            <a:ext cx="11167220" cy="0"/>
          </a:xfrm>
          <a:prstGeom prst="straightConnector1">
            <a:avLst/>
          </a:prstGeom>
          <a:noFill/>
          <a:ln cap="flat" cmpd="sng" w="28575">
            <a:solidFill>
              <a:srgbClr val="D1343F"/>
            </a:solidFill>
            <a:prstDash val="solid"/>
            <a:miter lim="800000"/>
            <a:headEnd len="sm" w="sm" type="none"/>
            <a:tailEnd len="sm" w="sm" type="none"/>
          </a:ln>
        </p:spPr>
      </p:cxnSp>
      <p:sp>
        <p:nvSpPr>
          <p:cNvPr id="394" name="Google Shape;394;p10"/>
          <p:cNvSpPr/>
          <p:nvPr/>
        </p:nvSpPr>
        <p:spPr>
          <a:xfrm>
            <a:off x="512390" y="6512654"/>
            <a:ext cx="11167200" cy="304800"/>
          </a:xfrm>
          <a:prstGeom prst="rect">
            <a:avLst/>
          </a:prstGeom>
          <a:solidFill>
            <a:srgbClr val="3635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Calibri"/>
                <a:ea typeface="Calibri"/>
                <a:cs typeface="Calibri"/>
                <a:sym typeface="Calibri"/>
              </a:rPr>
              <a:t>                                                                                                                                                                                                                                                 Tesla, Inc. | 1</a:t>
            </a:r>
            <a:r>
              <a:rPr lang="en-US">
                <a:solidFill>
                  <a:schemeClr val="lt1"/>
                </a:solidFill>
                <a:latin typeface="Calibri"/>
                <a:ea typeface="Calibri"/>
                <a:cs typeface="Calibri"/>
                <a:sym typeface="Calibri"/>
              </a:rPr>
              <a:t>4</a:t>
            </a:r>
            <a:endParaRPr sz="1400">
              <a:solidFill>
                <a:schemeClr val="lt1"/>
              </a:solidFill>
              <a:latin typeface="Calibri"/>
              <a:ea typeface="Calibri"/>
              <a:cs typeface="Calibri"/>
              <a:sym typeface="Calibri"/>
            </a:endParaRPr>
          </a:p>
        </p:txBody>
      </p:sp>
      <p:grpSp>
        <p:nvGrpSpPr>
          <p:cNvPr id="395" name="Google Shape;395;p10"/>
          <p:cNvGrpSpPr/>
          <p:nvPr/>
        </p:nvGrpSpPr>
        <p:grpSpPr>
          <a:xfrm>
            <a:off x="508812" y="127356"/>
            <a:ext cx="10193062" cy="326100"/>
            <a:chOff x="4732" y="0"/>
            <a:chExt cx="10193062" cy="326100"/>
          </a:xfrm>
        </p:grpSpPr>
        <p:sp>
          <p:nvSpPr>
            <p:cNvPr id="396" name="Google Shape;396;p10"/>
            <p:cNvSpPr/>
            <p:nvPr/>
          </p:nvSpPr>
          <p:spPr>
            <a:xfrm>
              <a:off x="4732"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397" name="Google Shape;397;p10"/>
            <p:cNvSpPr txBox="1"/>
            <p:nvPr/>
          </p:nvSpPr>
          <p:spPr>
            <a:xfrm>
              <a:off x="167716"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Introduction</a:t>
              </a:r>
              <a:endParaRPr b="1">
                <a:solidFill>
                  <a:schemeClr val="lt1"/>
                </a:solidFill>
                <a:latin typeface="Verdana"/>
                <a:ea typeface="Verdana"/>
                <a:cs typeface="Verdana"/>
                <a:sym typeface="Verdana"/>
              </a:endParaRPr>
            </a:p>
          </p:txBody>
        </p:sp>
        <p:sp>
          <p:nvSpPr>
            <p:cNvPr id="398" name="Google Shape;398;p10"/>
            <p:cNvSpPr/>
            <p:nvPr/>
          </p:nvSpPr>
          <p:spPr>
            <a:xfrm>
              <a:off x="2484119"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399" name="Google Shape;399;p10"/>
            <p:cNvSpPr txBox="1"/>
            <p:nvPr/>
          </p:nvSpPr>
          <p:spPr>
            <a:xfrm>
              <a:off x="2647103"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EDA</a:t>
              </a:r>
              <a:endParaRPr b="1">
                <a:solidFill>
                  <a:schemeClr val="lt1"/>
                </a:solidFill>
                <a:latin typeface="Verdana"/>
                <a:ea typeface="Verdana"/>
                <a:cs typeface="Verdana"/>
                <a:sym typeface="Verdana"/>
              </a:endParaRPr>
            </a:p>
          </p:txBody>
        </p:sp>
        <p:sp>
          <p:nvSpPr>
            <p:cNvPr id="400" name="Google Shape;400;p10"/>
            <p:cNvSpPr/>
            <p:nvPr/>
          </p:nvSpPr>
          <p:spPr>
            <a:xfrm>
              <a:off x="4963507" y="0"/>
              <a:ext cx="2754900" cy="326100"/>
            </a:xfrm>
            <a:prstGeom prst="chevron">
              <a:avLst>
                <a:gd fmla="val 50000" name="adj"/>
              </a:avLst>
            </a:prstGeom>
            <a:solidFill>
              <a:srgbClr val="D1343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401" name="Google Shape;401;p10"/>
            <p:cNvSpPr txBox="1"/>
            <p:nvPr/>
          </p:nvSpPr>
          <p:spPr>
            <a:xfrm>
              <a:off x="5126491"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Modeling &amp; Results</a:t>
              </a:r>
              <a:endParaRPr b="1">
                <a:solidFill>
                  <a:schemeClr val="lt1"/>
                </a:solidFill>
                <a:latin typeface="Verdana"/>
                <a:ea typeface="Verdana"/>
                <a:cs typeface="Verdana"/>
                <a:sym typeface="Verdana"/>
              </a:endParaRPr>
            </a:p>
          </p:txBody>
        </p:sp>
        <p:sp>
          <p:nvSpPr>
            <p:cNvPr id="402" name="Google Shape;402;p10"/>
            <p:cNvSpPr/>
            <p:nvPr/>
          </p:nvSpPr>
          <p:spPr>
            <a:xfrm>
              <a:off x="7442894"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403" name="Google Shape;403;p10"/>
            <p:cNvSpPr txBox="1"/>
            <p:nvPr/>
          </p:nvSpPr>
          <p:spPr>
            <a:xfrm>
              <a:off x="7605878"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Recommendation</a:t>
              </a:r>
              <a:endParaRPr b="1">
                <a:solidFill>
                  <a:schemeClr val="lt1"/>
                </a:solidFill>
                <a:latin typeface="Verdana"/>
                <a:ea typeface="Verdana"/>
                <a:cs typeface="Verdana"/>
                <a:sym typeface="Verdana"/>
              </a:endParaRPr>
            </a:p>
          </p:txBody>
        </p:sp>
      </p:grpSp>
      <p:sp>
        <p:nvSpPr>
          <p:cNvPr id="404" name="Google Shape;404;p10"/>
          <p:cNvSpPr txBox="1"/>
          <p:nvPr/>
        </p:nvSpPr>
        <p:spPr>
          <a:xfrm>
            <a:off x="508000" y="818000"/>
            <a:ext cx="3398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rgbClr val="434343"/>
                </a:solidFill>
                <a:latin typeface="Verdana"/>
                <a:ea typeface="Verdana"/>
                <a:cs typeface="Verdana"/>
                <a:sym typeface="Verdana"/>
              </a:rPr>
              <a:t>GARCH Model</a:t>
            </a:r>
            <a:endParaRPr b="1" sz="2200">
              <a:solidFill>
                <a:srgbClr val="434343"/>
              </a:solidFill>
              <a:latin typeface="Verdana"/>
              <a:ea typeface="Verdana"/>
              <a:cs typeface="Verdana"/>
              <a:sym typeface="Verdana"/>
            </a:endParaRPr>
          </a:p>
        </p:txBody>
      </p:sp>
      <p:pic>
        <p:nvPicPr>
          <p:cNvPr id="405" name="Google Shape;405;p10"/>
          <p:cNvPicPr preferRelativeResize="0"/>
          <p:nvPr/>
        </p:nvPicPr>
        <p:blipFill>
          <a:blip r:embed="rId3">
            <a:alphaModFix/>
          </a:blip>
          <a:stretch>
            <a:fillRect/>
          </a:stretch>
        </p:blipFill>
        <p:spPr>
          <a:xfrm>
            <a:off x="623900" y="1598050"/>
            <a:ext cx="5617949" cy="3561299"/>
          </a:xfrm>
          <a:prstGeom prst="rect">
            <a:avLst/>
          </a:prstGeom>
          <a:noFill/>
          <a:ln>
            <a:noFill/>
          </a:ln>
        </p:spPr>
      </p:pic>
      <p:pic>
        <p:nvPicPr>
          <p:cNvPr id="406" name="Google Shape;406;p10"/>
          <p:cNvPicPr preferRelativeResize="0"/>
          <p:nvPr/>
        </p:nvPicPr>
        <p:blipFill>
          <a:blip r:embed="rId4">
            <a:alphaModFix/>
          </a:blip>
          <a:stretch>
            <a:fillRect/>
          </a:stretch>
        </p:blipFill>
        <p:spPr>
          <a:xfrm>
            <a:off x="6386274" y="1783656"/>
            <a:ext cx="5530375" cy="3398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cxnSp>
        <p:nvCxnSpPr>
          <p:cNvPr id="412" name="Google Shape;412;p9"/>
          <p:cNvCxnSpPr/>
          <p:nvPr/>
        </p:nvCxnSpPr>
        <p:spPr>
          <a:xfrm>
            <a:off x="504080" y="556181"/>
            <a:ext cx="11167220" cy="0"/>
          </a:xfrm>
          <a:prstGeom prst="straightConnector1">
            <a:avLst/>
          </a:prstGeom>
          <a:noFill/>
          <a:ln cap="flat" cmpd="sng" w="28575">
            <a:solidFill>
              <a:srgbClr val="D1343F"/>
            </a:solidFill>
            <a:prstDash val="solid"/>
            <a:miter lim="800000"/>
            <a:headEnd len="sm" w="sm" type="none"/>
            <a:tailEnd len="sm" w="sm" type="none"/>
          </a:ln>
        </p:spPr>
      </p:cxnSp>
      <p:sp>
        <p:nvSpPr>
          <p:cNvPr id="413" name="Google Shape;413;p9"/>
          <p:cNvSpPr/>
          <p:nvPr/>
        </p:nvSpPr>
        <p:spPr>
          <a:xfrm>
            <a:off x="504080" y="555965"/>
            <a:ext cx="11163300" cy="742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p:txBody>
      </p:sp>
      <p:graphicFrame>
        <p:nvGraphicFramePr>
          <p:cNvPr id="414" name="Google Shape;414;p9"/>
          <p:cNvGraphicFramePr/>
          <p:nvPr/>
        </p:nvGraphicFramePr>
        <p:xfrm>
          <a:off x="1312939" y="6742864"/>
          <a:ext cx="5217160" cy="3813422"/>
        </p:xfrm>
        <a:graphic>
          <a:graphicData uri="http://schemas.openxmlformats.org/drawingml/2006/chart">
            <c:chart r:id="rId3"/>
          </a:graphicData>
        </a:graphic>
      </p:graphicFrame>
      <p:sp>
        <p:nvSpPr>
          <p:cNvPr id="415" name="Google Shape;415;p9"/>
          <p:cNvSpPr/>
          <p:nvPr/>
        </p:nvSpPr>
        <p:spPr>
          <a:xfrm>
            <a:off x="6281531" y="1641625"/>
            <a:ext cx="5605800" cy="742800"/>
          </a:xfrm>
          <a:prstGeom prst="rect">
            <a:avLst/>
          </a:prstGeom>
          <a:noFill/>
          <a:ln>
            <a:noFill/>
          </a:ln>
        </p:spPr>
        <p:txBody>
          <a:bodyPr anchorCtr="0" anchor="ctr" bIns="45700" lIns="91425" spcFirstLastPara="1" rIns="91425" wrap="square" tIns="45700">
            <a:noAutofit/>
          </a:bodyPr>
          <a:lstStyle/>
          <a:p>
            <a:pPr indent="0" lvl="0" marL="0" rtl="0" algn="l">
              <a:lnSpc>
                <a:spcPct val="98181"/>
              </a:lnSpc>
              <a:spcBef>
                <a:spcPts val="1000"/>
              </a:spcBef>
              <a:spcAft>
                <a:spcPts val="0"/>
              </a:spcAft>
              <a:buClr>
                <a:schemeClr val="dk1"/>
              </a:buClr>
              <a:buSzPts val="1100"/>
              <a:buFont typeface="Arial"/>
              <a:buNone/>
            </a:pPr>
            <a:r>
              <a:rPr lang="en-US" sz="2200">
                <a:solidFill>
                  <a:schemeClr val="dk1"/>
                </a:solidFill>
              </a:rPr>
              <a:t>•</a:t>
            </a:r>
            <a:r>
              <a:rPr lang="en-US" sz="2200">
                <a:solidFill>
                  <a:schemeClr val="dk1"/>
                </a:solidFill>
                <a:latin typeface="Calibri"/>
                <a:ea typeface="Calibri"/>
                <a:cs typeface="Calibri"/>
                <a:sym typeface="Calibri"/>
              </a:rPr>
              <a:t>From Ljung-Box test, p-value is greater than 0.05. Residuals are independently distributed.</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p:txBody>
      </p:sp>
      <p:sp>
        <p:nvSpPr>
          <p:cNvPr id="416" name="Google Shape;416;p9"/>
          <p:cNvSpPr/>
          <p:nvPr/>
        </p:nvSpPr>
        <p:spPr>
          <a:xfrm>
            <a:off x="512390" y="6553200"/>
            <a:ext cx="11167220" cy="304794"/>
          </a:xfrm>
          <a:prstGeom prst="rect">
            <a:avLst/>
          </a:prstGeom>
          <a:solidFill>
            <a:srgbClr val="3635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Calibri"/>
                <a:ea typeface="Calibri"/>
                <a:cs typeface="Calibri"/>
                <a:sym typeface="Calibri"/>
              </a:rPr>
              <a:t>                                                                                                                                                                                                                                                  Tesla, Inc. | </a:t>
            </a:r>
            <a:r>
              <a:rPr lang="en-US">
                <a:solidFill>
                  <a:schemeClr val="lt1"/>
                </a:solidFill>
                <a:latin typeface="Calibri"/>
                <a:ea typeface="Calibri"/>
                <a:cs typeface="Calibri"/>
                <a:sym typeface="Calibri"/>
              </a:rPr>
              <a:t>13</a:t>
            </a:r>
            <a:endParaRPr sz="1400">
              <a:solidFill>
                <a:schemeClr val="lt1"/>
              </a:solidFill>
              <a:latin typeface="Calibri"/>
              <a:ea typeface="Calibri"/>
              <a:cs typeface="Calibri"/>
              <a:sym typeface="Calibri"/>
            </a:endParaRPr>
          </a:p>
        </p:txBody>
      </p:sp>
      <p:grpSp>
        <p:nvGrpSpPr>
          <p:cNvPr id="417" name="Google Shape;417;p9"/>
          <p:cNvGrpSpPr/>
          <p:nvPr/>
        </p:nvGrpSpPr>
        <p:grpSpPr>
          <a:xfrm>
            <a:off x="508812" y="127356"/>
            <a:ext cx="10193062" cy="326100"/>
            <a:chOff x="4732" y="0"/>
            <a:chExt cx="10193062" cy="326100"/>
          </a:xfrm>
        </p:grpSpPr>
        <p:sp>
          <p:nvSpPr>
            <p:cNvPr id="418" name="Google Shape;418;p9"/>
            <p:cNvSpPr/>
            <p:nvPr/>
          </p:nvSpPr>
          <p:spPr>
            <a:xfrm>
              <a:off x="4732"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419" name="Google Shape;419;p9"/>
            <p:cNvSpPr txBox="1"/>
            <p:nvPr/>
          </p:nvSpPr>
          <p:spPr>
            <a:xfrm>
              <a:off x="167716"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Introduction</a:t>
              </a:r>
              <a:endParaRPr b="1">
                <a:solidFill>
                  <a:schemeClr val="lt1"/>
                </a:solidFill>
                <a:latin typeface="Verdana"/>
                <a:ea typeface="Verdana"/>
                <a:cs typeface="Verdana"/>
                <a:sym typeface="Verdana"/>
              </a:endParaRPr>
            </a:p>
          </p:txBody>
        </p:sp>
        <p:sp>
          <p:nvSpPr>
            <p:cNvPr id="420" name="Google Shape;420;p9"/>
            <p:cNvSpPr/>
            <p:nvPr/>
          </p:nvSpPr>
          <p:spPr>
            <a:xfrm>
              <a:off x="2484119"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421" name="Google Shape;421;p9"/>
            <p:cNvSpPr txBox="1"/>
            <p:nvPr/>
          </p:nvSpPr>
          <p:spPr>
            <a:xfrm>
              <a:off x="2647103"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EDA</a:t>
              </a:r>
              <a:endParaRPr b="1">
                <a:solidFill>
                  <a:schemeClr val="lt1"/>
                </a:solidFill>
                <a:latin typeface="Verdana"/>
                <a:ea typeface="Verdana"/>
                <a:cs typeface="Verdana"/>
                <a:sym typeface="Verdana"/>
              </a:endParaRPr>
            </a:p>
          </p:txBody>
        </p:sp>
        <p:sp>
          <p:nvSpPr>
            <p:cNvPr id="422" name="Google Shape;422;p9"/>
            <p:cNvSpPr/>
            <p:nvPr/>
          </p:nvSpPr>
          <p:spPr>
            <a:xfrm>
              <a:off x="4963507" y="0"/>
              <a:ext cx="2754900" cy="326100"/>
            </a:xfrm>
            <a:prstGeom prst="chevron">
              <a:avLst>
                <a:gd fmla="val 50000" name="adj"/>
              </a:avLst>
            </a:prstGeom>
            <a:solidFill>
              <a:srgbClr val="D1343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423" name="Google Shape;423;p9"/>
            <p:cNvSpPr txBox="1"/>
            <p:nvPr/>
          </p:nvSpPr>
          <p:spPr>
            <a:xfrm>
              <a:off x="5126491"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Modeling &amp; Results</a:t>
              </a:r>
              <a:endParaRPr b="1">
                <a:solidFill>
                  <a:schemeClr val="lt1"/>
                </a:solidFill>
                <a:latin typeface="Verdana"/>
                <a:ea typeface="Verdana"/>
                <a:cs typeface="Verdana"/>
                <a:sym typeface="Verdana"/>
              </a:endParaRPr>
            </a:p>
          </p:txBody>
        </p:sp>
        <p:sp>
          <p:nvSpPr>
            <p:cNvPr id="424" name="Google Shape;424;p9"/>
            <p:cNvSpPr/>
            <p:nvPr/>
          </p:nvSpPr>
          <p:spPr>
            <a:xfrm>
              <a:off x="7442894"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425" name="Google Shape;425;p9"/>
            <p:cNvSpPr txBox="1"/>
            <p:nvPr/>
          </p:nvSpPr>
          <p:spPr>
            <a:xfrm>
              <a:off x="7605878"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Recommendation</a:t>
              </a:r>
              <a:endParaRPr b="1">
                <a:solidFill>
                  <a:schemeClr val="lt1"/>
                </a:solidFill>
                <a:latin typeface="Verdana"/>
                <a:ea typeface="Verdana"/>
                <a:cs typeface="Verdana"/>
                <a:sym typeface="Verdana"/>
              </a:endParaRPr>
            </a:p>
          </p:txBody>
        </p:sp>
      </p:grpSp>
      <p:sp>
        <p:nvSpPr>
          <p:cNvPr id="426" name="Google Shape;426;p9"/>
          <p:cNvSpPr txBox="1"/>
          <p:nvPr/>
        </p:nvSpPr>
        <p:spPr>
          <a:xfrm>
            <a:off x="508000" y="818000"/>
            <a:ext cx="3398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rgbClr val="434343"/>
                </a:solidFill>
                <a:latin typeface="Verdana"/>
                <a:ea typeface="Verdana"/>
                <a:cs typeface="Verdana"/>
                <a:sym typeface="Verdana"/>
              </a:rPr>
              <a:t>GARCH</a:t>
            </a:r>
            <a:r>
              <a:rPr b="1" lang="en-US" sz="2200">
                <a:solidFill>
                  <a:srgbClr val="434343"/>
                </a:solidFill>
                <a:latin typeface="Verdana"/>
                <a:ea typeface="Verdana"/>
                <a:cs typeface="Verdana"/>
                <a:sym typeface="Verdana"/>
              </a:rPr>
              <a:t> Model Cont’d</a:t>
            </a:r>
            <a:endParaRPr b="1" sz="2200">
              <a:solidFill>
                <a:srgbClr val="434343"/>
              </a:solidFill>
              <a:latin typeface="Verdana"/>
              <a:ea typeface="Verdana"/>
              <a:cs typeface="Verdana"/>
              <a:sym typeface="Verdana"/>
            </a:endParaRPr>
          </a:p>
        </p:txBody>
      </p:sp>
      <p:pic>
        <p:nvPicPr>
          <p:cNvPr id="427" name="Google Shape;427;p9"/>
          <p:cNvPicPr preferRelativeResize="0"/>
          <p:nvPr/>
        </p:nvPicPr>
        <p:blipFill rotWithShape="1">
          <a:blip r:embed="rId4">
            <a:alphaModFix/>
          </a:blip>
          <a:srcRect b="11480" l="0" r="-19789" t="0"/>
          <a:stretch/>
        </p:blipFill>
        <p:spPr>
          <a:xfrm>
            <a:off x="888950" y="1495327"/>
            <a:ext cx="6327375" cy="1231950"/>
          </a:xfrm>
          <a:prstGeom prst="rect">
            <a:avLst/>
          </a:prstGeom>
          <a:noFill/>
          <a:ln>
            <a:noFill/>
          </a:ln>
        </p:spPr>
      </p:pic>
      <p:pic>
        <p:nvPicPr>
          <p:cNvPr id="428" name="Google Shape;428;p9"/>
          <p:cNvPicPr preferRelativeResize="0"/>
          <p:nvPr/>
        </p:nvPicPr>
        <p:blipFill>
          <a:blip r:embed="rId5">
            <a:alphaModFix/>
          </a:blip>
          <a:stretch>
            <a:fillRect/>
          </a:stretch>
        </p:blipFill>
        <p:spPr>
          <a:xfrm>
            <a:off x="1166324" y="2846550"/>
            <a:ext cx="5115199" cy="2548275"/>
          </a:xfrm>
          <a:prstGeom prst="rect">
            <a:avLst/>
          </a:prstGeom>
          <a:noFill/>
          <a:ln>
            <a:noFill/>
          </a:ln>
        </p:spPr>
      </p:pic>
      <p:pic>
        <p:nvPicPr>
          <p:cNvPr id="429" name="Google Shape;429;p9"/>
          <p:cNvPicPr preferRelativeResize="0"/>
          <p:nvPr/>
        </p:nvPicPr>
        <p:blipFill>
          <a:blip r:embed="rId6">
            <a:alphaModFix/>
          </a:blip>
          <a:stretch>
            <a:fillRect/>
          </a:stretch>
        </p:blipFill>
        <p:spPr>
          <a:xfrm>
            <a:off x="1312950" y="5338675"/>
            <a:ext cx="3505950" cy="797275"/>
          </a:xfrm>
          <a:prstGeom prst="rect">
            <a:avLst/>
          </a:prstGeom>
          <a:noFill/>
          <a:ln>
            <a:noFill/>
          </a:ln>
        </p:spPr>
      </p:pic>
      <p:pic>
        <p:nvPicPr>
          <p:cNvPr id="430" name="Google Shape;430;p9"/>
          <p:cNvPicPr preferRelativeResize="0"/>
          <p:nvPr/>
        </p:nvPicPr>
        <p:blipFill>
          <a:blip r:embed="rId7">
            <a:alphaModFix/>
          </a:blip>
          <a:stretch>
            <a:fillRect/>
          </a:stretch>
        </p:blipFill>
        <p:spPr>
          <a:xfrm>
            <a:off x="6095998" y="2727277"/>
            <a:ext cx="5605676" cy="31699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cxnSp>
        <p:nvCxnSpPr>
          <p:cNvPr id="436" name="Google Shape;436;g1302e0460e3_2_25"/>
          <p:cNvCxnSpPr/>
          <p:nvPr/>
        </p:nvCxnSpPr>
        <p:spPr>
          <a:xfrm>
            <a:off x="504080" y="556181"/>
            <a:ext cx="11167200" cy="0"/>
          </a:xfrm>
          <a:prstGeom prst="straightConnector1">
            <a:avLst/>
          </a:prstGeom>
          <a:noFill/>
          <a:ln cap="flat" cmpd="sng" w="28575">
            <a:solidFill>
              <a:srgbClr val="D1343F"/>
            </a:solidFill>
            <a:prstDash val="solid"/>
            <a:miter lim="800000"/>
            <a:headEnd len="sm" w="sm" type="none"/>
            <a:tailEnd len="sm" w="sm" type="none"/>
          </a:ln>
        </p:spPr>
      </p:cxnSp>
      <p:sp>
        <p:nvSpPr>
          <p:cNvPr id="437" name="Google Shape;437;g1302e0460e3_2_25"/>
          <p:cNvSpPr/>
          <p:nvPr/>
        </p:nvSpPr>
        <p:spPr>
          <a:xfrm>
            <a:off x="504080" y="555965"/>
            <a:ext cx="11163300" cy="742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p:txBody>
      </p:sp>
      <p:pic>
        <p:nvPicPr>
          <p:cNvPr id="438" name="Google Shape;438;g1302e0460e3_2_25"/>
          <p:cNvPicPr preferRelativeResize="0"/>
          <p:nvPr/>
        </p:nvPicPr>
        <p:blipFill rotWithShape="1">
          <a:blip r:embed="rId3">
            <a:alphaModFix/>
          </a:blip>
          <a:srcRect b="0" l="0" r="0" t="0"/>
          <a:stretch/>
        </p:blipFill>
        <p:spPr>
          <a:xfrm>
            <a:off x="1312939" y="6742864"/>
            <a:ext cx="5217300" cy="3813300"/>
          </a:xfrm>
          <a:prstGeom prst="rect">
            <a:avLst/>
          </a:prstGeom>
          <a:noFill/>
          <a:ln>
            <a:noFill/>
          </a:ln>
        </p:spPr>
      </p:pic>
      <p:sp>
        <p:nvSpPr>
          <p:cNvPr id="439" name="Google Shape;439;g1302e0460e3_2_25"/>
          <p:cNvSpPr/>
          <p:nvPr/>
        </p:nvSpPr>
        <p:spPr>
          <a:xfrm>
            <a:off x="6281531" y="1641625"/>
            <a:ext cx="5605800" cy="742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p:txBody>
      </p:sp>
      <p:sp>
        <p:nvSpPr>
          <p:cNvPr id="440" name="Google Shape;440;g1302e0460e3_2_25"/>
          <p:cNvSpPr/>
          <p:nvPr/>
        </p:nvSpPr>
        <p:spPr>
          <a:xfrm>
            <a:off x="512390" y="6553200"/>
            <a:ext cx="11167200" cy="304800"/>
          </a:xfrm>
          <a:prstGeom prst="rect">
            <a:avLst/>
          </a:prstGeom>
          <a:solidFill>
            <a:srgbClr val="3635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Calibri"/>
                <a:ea typeface="Calibri"/>
                <a:cs typeface="Calibri"/>
                <a:sym typeface="Calibri"/>
              </a:rPr>
              <a:t>                                                                                                                                                                                                                                                  Tesla, Inc. | </a:t>
            </a:r>
            <a:r>
              <a:rPr lang="en-US">
                <a:solidFill>
                  <a:schemeClr val="lt1"/>
                </a:solidFill>
                <a:latin typeface="Calibri"/>
                <a:ea typeface="Calibri"/>
                <a:cs typeface="Calibri"/>
                <a:sym typeface="Calibri"/>
              </a:rPr>
              <a:t>13</a:t>
            </a:r>
            <a:endParaRPr sz="1400">
              <a:solidFill>
                <a:schemeClr val="lt1"/>
              </a:solidFill>
              <a:latin typeface="Calibri"/>
              <a:ea typeface="Calibri"/>
              <a:cs typeface="Calibri"/>
              <a:sym typeface="Calibri"/>
            </a:endParaRPr>
          </a:p>
        </p:txBody>
      </p:sp>
      <p:grpSp>
        <p:nvGrpSpPr>
          <p:cNvPr id="441" name="Google Shape;441;g1302e0460e3_2_25"/>
          <p:cNvGrpSpPr/>
          <p:nvPr/>
        </p:nvGrpSpPr>
        <p:grpSpPr>
          <a:xfrm>
            <a:off x="508812" y="127356"/>
            <a:ext cx="10193062" cy="326100"/>
            <a:chOff x="4732" y="0"/>
            <a:chExt cx="10193062" cy="326100"/>
          </a:xfrm>
        </p:grpSpPr>
        <p:sp>
          <p:nvSpPr>
            <p:cNvPr id="442" name="Google Shape;442;g1302e0460e3_2_25"/>
            <p:cNvSpPr/>
            <p:nvPr/>
          </p:nvSpPr>
          <p:spPr>
            <a:xfrm>
              <a:off x="4732"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443" name="Google Shape;443;g1302e0460e3_2_25"/>
            <p:cNvSpPr txBox="1"/>
            <p:nvPr/>
          </p:nvSpPr>
          <p:spPr>
            <a:xfrm>
              <a:off x="167716"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Introduction</a:t>
              </a:r>
              <a:endParaRPr b="1">
                <a:solidFill>
                  <a:schemeClr val="lt1"/>
                </a:solidFill>
                <a:latin typeface="Verdana"/>
                <a:ea typeface="Verdana"/>
                <a:cs typeface="Verdana"/>
                <a:sym typeface="Verdana"/>
              </a:endParaRPr>
            </a:p>
          </p:txBody>
        </p:sp>
        <p:sp>
          <p:nvSpPr>
            <p:cNvPr id="444" name="Google Shape;444;g1302e0460e3_2_25"/>
            <p:cNvSpPr/>
            <p:nvPr/>
          </p:nvSpPr>
          <p:spPr>
            <a:xfrm>
              <a:off x="2484119"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445" name="Google Shape;445;g1302e0460e3_2_25"/>
            <p:cNvSpPr txBox="1"/>
            <p:nvPr/>
          </p:nvSpPr>
          <p:spPr>
            <a:xfrm>
              <a:off x="2647103"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EDA</a:t>
              </a:r>
              <a:endParaRPr b="1">
                <a:solidFill>
                  <a:schemeClr val="lt1"/>
                </a:solidFill>
                <a:latin typeface="Verdana"/>
                <a:ea typeface="Verdana"/>
                <a:cs typeface="Verdana"/>
                <a:sym typeface="Verdana"/>
              </a:endParaRPr>
            </a:p>
          </p:txBody>
        </p:sp>
        <p:sp>
          <p:nvSpPr>
            <p:cNvPr id="446" name="Google Shape;446;g1302e0460e3_2_25"/>
            <p:cNvSpPr/>
            <p:nvPr/>
          </p:nvSpPr>
          <p:spPr>
            <a:xfrm>
              <a:off x="4963507" y="0"/>
              <a:ext cx="2754900" cy="326100"/>
            </a:xfrm>
            <a:prstGeom prst="chevron">
              <a:avLst>
                <a:gd fmla="val 50000" name="adj"/>
              </a:avLst>
            </a:prstGeom>
            <a:solidFill>
              <a:srgbClr val="D1343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447" name="Google Shape;447;g1302e0460e3_2_25"/>
            <p:cNvSpPr txBox="1"/>
            <p:nvPr/>
          </p:nvSpPr>
          <p:spPr>
            <a:xfrm>
              <a:off x="5126491"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Modeling &amp; Results</a:t>
              </a:r>
              <a:endParaRPr b="1">
                <a:solidFill>
                  <a:schemeClr val="lt1"/>
                </a:solidFill>
                <a:latin typeface="Verdana"/>
                <a:ea typeface="Verdana"/>
                <a:cs typeface="Verdana"/>
                <a:sym typeface="Verdana"/>
              </a:endParaRPr>
            </a:p>
          </p:txBody>
        </p:sp>
        <p:sp>
          <p:nvSpPr>
            <p:cNvPr id="448" name="Google Shape;448;g1302e0460e3_2_25"/>
            <p:cNvSpPr/>
            <p:nvPr/>
          </p:nvSpPr>
          <p:spPr>
            <a:xfrm>
              <a:off x="7442894"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449" name="Google Shape;449;g1302e0460e3_2_25"/>
            <p:cNvSpPr txBox="1"/>
            <p:nvPr/>
          </p:nvSpPr>
          <p:spPr>
            <a:xfrm>
              <a:off x="7605878"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Recommendation</a:t>
              </a:r>
              <a:endParaRPr b="1">
                <a:solidFill>
                  <a:schemeClr val="lt1"/>
                </a:solidFill>
                <a:latin typeface="Verdana"/>
                <a:ea typeface="Verdana"/>
                <a:cs typeface="Verdana"/>
                <a:sym typeface="Verdana"/>
              </a:endParaRPr>
            </a:p>
          </p:txBody>
        </p:sp>
      </p:grpSp>
      <p:sp>
        <p:nvSpPr>
          <p:cNvPr id="450" name="Google Shape;450;g1302e0460e3_2_25"/>
          <p:cNvSpPr txBox="1"/>
          <p:nvPr/>
        </p:nvSpPr>
        <p:spPr>
          <a:xfrm>
            <a:off x="508000" y="818000"/>
            <a:ext cx="3857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rgbClr val="434343"/>
                </a:solidFill>
                <a:latin typeface="Verdana"/>
                <a:ea typeface="Verdana"/>
                <a:cs typeface="Verdana"/>
                <a:sym typeface="Verdana"/>
              </a:rPr>
              <a:t>Prophet Curve Fitting</a:t>
            </a:r>
            <a:endParaRPr b="1" sz="2200">
              <a:solidFill>
                <a:srgbClr val="434343"/>
              </a:solidFill>
              <a:latin typeface="Verdana"/>
              <a:ea typeface="Verdana"/>
              <a:cs typeface="Verdana"/>
              <a:sym typeface="Verdana"/>
            </a:endParaRPr>
          </a:p>
        </p:txBody>
      </p:sp>
      <p:pic>
        <p:nvPicPr>
          <p:cNvPr id="451" name="Google Shape;451;g1302e0460e3_2_25"/>
          <p:cNvPicPr preferRelativeResize="0"/>
          <p:nvPr/>
        </p:nvPicPr>
        <p:blipFill>
          <a:blip r:embed="rId4">
            <a:alphaModFix/>
          </a:blip>
          <a:stretch>
            <a:fillRect/>
          </a:stretch>
        </p:blipFill>
        <p:spPr>
          <a:xfrm>
            <a:off x="512400" y="2384425"/>
            <a:ext cx="4522674" cy="1988475"/>
          </a:xfrm>
          <a:prstGeom prst="rect">
            <a:avLst/>
          </a:prstGeom>
          <a:noFill/>
          <a:ln>
            <a:noFill/>
          </a:ln>
        </p:spPr>
      </p:pic>
      <p:pic>
        <p:nvPicPr>
          <p:cNvPr id="452" name="Google Shape;452;g1302e0460e3_2_25"/>
          <p:cNvPicPr preferRelativeResize="0"/>
          <p:nvPr/>
        </p:nvPicPr>
        <p:blipFill>
          <a:blip r:embed="rId5">
            <a:alphaModFix/>
          </a:blip>
          <a:stretch>
            <a:fillRect/>
          </a:stretch>
        </p:blipFill>
        <p:spPr>
          <a:xfrm>
            <a:off x="5332325" y="944300"/>
            <a:ext cx="4289374" cy="2958188"/>
          </a:xfrm>
          <a:prstGeom prst="rect">
            <a:avLst/>
          </a:prstGeom>
          <a:noFill/>
          <a:ln>
            <a:noFill/>
          </a:ln>
        </p:spPr>
      </p:pic>
      <p:graphicFrame>
        <p:nvGraphicFramePr>
          <p:cNvPr id="453" name="Google Shape;453;g1302e0460e3_2_25"/>
          <p:cNvGraphicFramePr/>
          <p:nvPr/>
        </p:nvGraphicFramePr>
        <p:xfrm>
          <a:off x="9846950" y="2727275"/>
          <a:ext cx="3000000" cy="3000000"/>
        </p:xfrm>
        <a:graphic>
          <a:graphicData uri="http://schemas.openxmlformats.org/drawingml/2006/table">
            <a:tbl>
              <a:tblPr>
                <a:noFill/>
                <a:tableStyleId>{AAEF836D-5DC8-4ABF-B9EE-8E78A9DC85D7}</a:tableStyleId>
              </a:tblPr>
              <a:tblGrid>
                <a:gridCol w="763425"/>
                <a:gridCol w="763425"/>
              </a:tblGrid>
              <a:tr h="332825">
                <a:tc>
                  <a:txBody>
                    <a:bodyPr/>
                    <a:lstStyle/>
                    <a:p>
                      <a:pPr indent="0" lvl="0" marL="0" rtl="0" algn="l">
                        <a:spcBef>
                          <a:spcPts val="0"/>
                        </a:spcBef>
                        <a:spcAft>
                          <a:spcPts val="0"/>
                        </a:spcAft>
                        <a:buNone/>
                      </a:pPr>
                      <a:r>
                        <a:rPr lang="en-US"/>
                        <a:t>MAPE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latin typeface="Verdana"/>
                          <a:ea typeface="Verdana"/>
                          <a:cs typeface="Verdana"/>
                          <a:sym typeface="Verdana"/>
                        </a:rPr>
                        <a:t>0.</a:t>
                      </a:r>
                      <a:r>
                        <a:rPr lang="en-US" sz="1200">
                          <a:solidFill>
                            <a:schemeClr val="dk1"/>
                          </a:solidFill>
                          <a:latin typeface="Verdana"/>
                          <a:ea typeface="Verdana"/>
                          <a:cs typeface="Verdana"/>
                          <a:sym typeface="Verdana"/>
                        </a:rPr>
                        <a:t>102</a:t>
                      </a:r>
                      <a:endParaRPr sz="1200"/>
                    </a:p>
                  </a:txBody>
                  <a:tcPr marT="91425" marB="91425" marR="91425" marL="91425"/>
                </a:tc>
              </a:tr>
              <a:tr h="332825">
                <a:tc>
                  <a:txBody>
                    <a:bodyPr/>
                    <a:lstStyle/>
                    <a:p>
                      <a:pPr indent="0" lvl="0" marL="0" rtl="0" algn="l">
                        <a:spcBef>
                          <a:spcPts val="0"/>
                        </a:spcBef>
                        <a:spcAft>
                          <a:spcPts val="0"/>
                        </a:spcAft>
                        <a:buNone/>
                      </a:pPr>
                      <a:r>
                        <a:rPr lang="en-US"/>
                        <a:t>RMSE</a:t>
                      </a:r>
                      <a:endParaRPr/>
                    </a:p>
                  </a:txBody>
                  <a:tcPr marT="91425" marB="91425" marR="91425" marL="91425"/>
                </a:tc>
                <a:tc>
                  <a:txBody>
                    <a:bodyPr/>
                    <a:lstStyle/>
                    <a:p>
                      <a:pPr indent="0" lvl="0" marL="0" rtl="0" algn="l">
                        <a:spcBef>
                          <a:spcPts val="0"/>
                        </a:spcBef>
                        <a:spcAft>
                          <a:spcPts val="0"/>
                        </a:spcAft>
                        <a:buNone/>
                      </a:pPr>
                      <a:r>
                        <a:rPr lang="en-US" sz="1200"/>
                        <a:t>135.39</a:t>
                      </a:r>
                      <a:endParaRPr sz="1200"/>
                    </a:p>
                  </a:txBody>
                  <a:tcPr marT="91425" marB="91425" marR="91425" marL="91425"/>
                </a:tc>
              </a:tr>
            </a:tbl>
          </a:graphicData>
        </a:graphic>
      </p:graphicFrame>
      <p:pic>
        <p:nvPicPr>
          <p:cNvPr id="454" name="Google Shape;454;g1302e0460e3_2_25"/>
          <p:cNvPicPr preferRelativeResize="0"/>
          <p:nvPr/>
        </p:nvPicPr>
        <p:blipFill>
          <a:blip r:embed="rId6">
            <a:alphaModFix/>
          </a:blip>
          <a:stretch>
            <a:fillRect/>
          </a:stretch>
        </p:blipFill>
        <p:spPr>
          <a:xfrm>
            <a:off x="5554350" y="3902500"/>
            <a:ext cx="3734375" cy="2650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cxnSp>
        <p:nvCxnSpPr>
          <p:cNvPr id="460" name="Google Shape;460;g12fb6916848_0_7"/>
          <p:cNvCxnSpPr/>
          <p:nvPr/>
        </p:nvCxnSpPr>
        <p:spPr>
          <a:xfrm>
            <a:off x="504080" y="556181"/>
            <a:ext cx="11167200" cy="0"/>
          </a:xfrm>
          <a:prstGeom prst="straightConnector1">
            <a:avLst/>
          </a:prstGeom>
          <a:noFill/>
          <a:ln cap="flat" cmpd="sng" w="28575">
            <a:solidFill>
              <a:srgbClr val="D1343F"/>
            </a:solidFill>
            <a:prstDash val="solid"/>
            <a:miter lim="800000"/>
            <a:headEnd len="sm" w="sm" type="none"/>
            <a:tailEnd len="sm" w="sm" type="none"/>
          </a:ln>
        </p:spPr>
      </p:cxnSp>
      <p:sp>
        <p:nvSpPr>
          <p:cNvPr id="461" name="Google Shape;461;g12fb6916848_0_7"/>
          <p:cNvSpPr/>
          <p:nvPr/>
        </p:nvSpPr>
        <p:spPr>
          <a:xfrm>
            <a:off x="512390" y="6512654"/>
            <a:ext cx="11167200" cy="304800"/>
          </a:xfrm>
          <a:prstGeom prst="rect">
            <a:avLst/>
          </a:prstGeom>
          <a:solidFill>
            <a:srgbClr val="3635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Calibri"/>
                <a:ea typeface="Calibri"/>
                <a:cs typeface="Calibri"/>
                <a:sym typeface="Calibri"/>
              </a:rPr>
              <a:t>                                                                                                                                                                                                                                                 Tesla, Inc. | 1</a:t>
            </a:r>
            <a:r>
              <a:rPr lang="en-US">
                <a:solidFill>
                  <a:schemeClr val="lt1"/>
                </a:solidFill>
                <a:latin typeface="Calibri"/>
                <a:ea typeface="Calibri"/>
                <a:cs typeface="Calibri"/>
                <a:sym typeface="Calibri"/>
              </a:rPr>
              <a:t>4</a:t>
            </a:r>
            <a:endParaRPr sz="1400">
              <a:solidFill>
                <a:schemeClr val="lt1"/>
              </a:solidFill>
              <a:latin typeface="Calibri"/>
              <a:ea typeface="Calibri"/>
              <a:cs typeface="Calibri"/>
              <a:sym typeface="Calibri"/>
            </a:endParaRPr>
          </a:p>
        </p:txBody>
      </p:sp>
      <p:grpSp>
        <p:nvGrpSpPr>
          <p:cNvPr id="462" name="Google Shape;462;g12fb6916848_0_7"/>
          <p:cNvGrpSpPr/>
          <p:nvPr/>
        </p:nvGrpSpPr>
        <p:grpSpPr>
          <a:xfrm>
            <a:off x="508812" y="127356"/>
            <a:ext cx="10193062" cy="326100"/>
            <a:chOff x="4732" y="0"/>
            <a:chExt cx="10193062" cy="326100"/>
          </a:xfrm>
        </p:grpSpPr>
        <p:sp>
          <p:nvSpPr>
            <p:cNvPr id="463" name="Google Shape;463;g12fb6916848_0_7"/>
            <p:cNvSpPr/>
            <p:nvPr/>
          </p:nvSpPr>
          <p:spPr>
            <a:xfrm>
              <a:off x="4732"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464" name="Google Shape;464;g12fb6916848_0_7"/>
            <p:cNvSpPr txBox="1"/>
            <p:nvPr/>
          </p:nvSpPr>
          <p:spPr>
            <a:xfrm>
              <a:off x="167716"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Introduction</a:t>
              </a:r>
              <a:endParaRPr b="1">
                <a:solidFill>
                  <a:schemeClr val="lt1"/>
                </a:solidFill>
                <a:latin typeface="Verdana"/>
                <a:ea typeface="Verdana"/>
                <a:cs typeface="Verdana"/>
                <a:sym typeface="Verdana"/>
              </a:endParaRPr>
            </a:p>
          </p:txBody>
        </p:sp>
        <p:sp>
          <p:nvSpPr>
            <p:cNvPr id="465" name="Google Shape;465;g12fb6916848_0_7"/>
            <p:cNvSpPr/>
            <p:nvPr/>
          </p:nvSpPr>
          <p:spPr>
            <a:xfrm>
              <a:off x="2484119"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466" name="Google Shape;466;g12fb6916848_0_7"/>
            <p:cNvSpPr txBox="1"/>
            <p:nvPr/>
          </p:nvSpPr>
          <p:spPr>
            <a:xfrm>
              <a:off x="2647103"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EDA</a:t>
              </a:r>
              <a:endParaRPr b="1">
                <a:solidFill>
                  <a:schemeClr val="lt1"/>
                </a:solidFill>
                <a:latin typeface="Verdana"/>
                <a:ea typeface="Verdana"/>
                <a:cs typeface="Verdana"/>
                <a:sym typeface="Verdana"/>
              </a:endParaRPr>
            </a:p>
          </p:txBody>
        </p:sp>
        <p:sp>
          <p:nvSpPr>
            <p:cNvPr id="467" name="Google Shape;467;g12fb6916848_0_7"/>
            <p:cNvSpPr/>
            <p:nvPr/>
          </p:nvSpPr>
          <p:spPr>
            <a:xfrm>
              <a:off x="4963507" y="0"/>
              <a:ext cx="2754900" cy="326100"/>
            </a:xfrm>
            <a:prstGeom prst="chevron">
              <a:avLst>
                <a:gd fmla="val 50000" name="adj"/>
              </a:avLst>
            </a:prstGeom>
            <a:solidFill>
              <a:srgbClr val="D1343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468" name="Google Shape;468;g12fb6916848_0_7"/>
            <p:cNvSpPr txBox="1"/>
            <p:nvPr/>
          </p:nvSpPr>
          <p:spPr>
            <a:xfrm>
              <a:off x="5126491"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Modeling &amp; Results</a:t>
              </a:r>
              <a:endParaRPr b="1">
                <a:solidFill>
                  <a:schemeClr val="lt1"/>
                </a:solidFill>
                <a:latin typeface="Verdana"/>
                <a:ea typeface="Verdana"/>
                <a:cs typeface="Verdana"/>
                <a:sym typeface="Verdana"/>
              </a:endParaRPr>
            </a:p>
          </p:txBody>
        </p:sp>
        <p:sp>
          <p:nvSpPr>
            <p:cNvPr id="469" name="Google Shape;469;g12fb6916848_0_7"/>
            <p:cNvSpPr/>
            <p:nvPr/>
          </p:nvSpPr>
          <p:spPr>
            <a:xfrm>
              <a:off x="7442894"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470" name="Google Shape;470;g12fb6916848_0_7"/>
            <p:cNvSpPr txBox="1"/>
            <p:nvPr/>
          </p:nvSpPr>
          <p:spPr>
            <a:xfrm>
              <a:off x="7605878"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Recommendation</a:t>
              </a:r>
              <a:endParaRPr b="1">
                <a:solidFill>
                  <a:schemeClr val="lt1"/>
                </a:solidFill>
                <a:latin typeface="Verdana"/>
                <a:ea typeface="Verdana"/>
                <a:cs typeface="Verdana"/>
                <a:sym typeface="Verdana"/>
              </a:endParaRPr>
            </a:p>
          </p:txBody>
        </p:sp>
      </p:grpSp>
      <p:sp>
        <p:nvSpPr>
          <p:cNvPr id="471" name="Google Shape;471;g12fb6916848_0_7"/>
          <p:cNvSpPr txBox="1"/>
          <p:nvPr/>
        </p:nvSpPr>
        <p:spPr>
          <a:xfrm>
            <a:off x="855625" y="4283200"/>
            <a:ext cx="357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424242"/>
                </a:solidFill>
                <a:latin typeface="Verdana"/>
                <a:ea typeface="Verdana"/>
                <a:cs typeface="Verdana"/>
                <a:sym typeface="Verdana"/>
              </a:rPr>
              <a:t>Elon Musk Twitter Sentiment</a:t>
            </a:r>
            <a:endParaRPr b="1">
              <a:solidFill>
                <a:srgbClr val="424242"/>
              </a:solidFill>
              <a:latin typeface="Verdana"/>
              <a:ea typeface="Verdana"/>
              <a:cs typeface="Verdana"/>
              <a:sym typeface="Verdana"/>
            </a:endParaRPr>
          </a:p>
        </p:txBody>
      </p:sp>
      <p:pic>
        <p:nvPicPr>
          <p:cNvPr id="472" name="Google Shape;472;g12fb6916848_0_7"/>
          <p:cNvPicPr preferRelativeResize="0"/>
          <p:nvPr/>
        </p:nvPicPr>
        <p:blipFill>
          <a:blip r:embed="rId3">
            <a:alphaModFix/>
          </a:blip>
          <a:stretch>
            <a:fillRect/>
          </a:stretch>
        </p:blipFill>
        <p:spPr>
          <a:xfrm>
            <a:off x="1633225" y="2508650"/>
            <a:ext cx="1504348" cy="1237700"/>
          </a:xfrm>
          <a:prstGeom prst="rect">
            <a:avLst/>
          </a:prstGeom>
          <a:noFill/>
          <a:ln>
            <a:noFill/>
          </a:ln>
        </p:spPr>
      </p:pic>
      <p:pic>
        <p:nvPicPr>
          <p:cNvPr id="473" name="Google Shape;473;g12fb6916848_0_7"/>
          <p:cNvPicPr preferRelativeResize="0"/>
          <p:nvPr/>
        </p:nvPicPr>
        <p:blipFill>
          <a:blip r:embed="rId4">
            <a:alphaModFix/>
          </a:blip>
          <a:stretch>
            <a:fillRect/>
          </a:stretch>
        </p:blipFill>
        <p:spPr>
          <a:xfrm>
            <a:off x="5165925" y="2508650"/>
            <a:ext cx="2730404" cy="1535849"/>
          </a:xfrm>
          <a:prstGeom prst="rect">
            <a:avLst/>
          </a:prstGeom>
          <a:noFill/>
          <a:ln>
            <a:noFill/>
          </a:ln>
        </p:spPr>
      </p:pic>
      <p:sp>
        <p:nvSpPr>
          <p:cNvPr id="474" name="Google Shape;474;g12fb6916848_0_7"/>
          <p:cNvSpPr txBox="1"/>
          <p:nvPr/>
        </p:nvSpPr>
        <p:spPr>
          <a:xfrm>
            <a:off x="4868588" y="4283200"/>
            <a:ext cx="365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424242"/>
                </a:solidFill>
                <a:latin typeface="Verdana"/>
                <a:ea typeface="Verdana"/>
                <a:cs typeface="Verdana"/>
                <a:sym typeface="Verdana"/>
              </a:rPr>
              <a:t>NYT Tesla Headlines Sentiment</a:t>
            </a:r>
            <a:endParaRPr b="1">
              <a:solidFill>
                <a:srgbClr val="424242"/>
              </a:solidFill>
              <a:latin typeface="Verdana"/>
              <a:ea typeface="Verdana"/>
              <a:cs typeface="Verdana"/>
              <a:sym typeface="Verdana"/>
            </a:endParaRPr>
          </a:p>
          <a:p>
            <a:pPr indent="0" lvl="0" marL="0" rtl="0" algn="l">
              <a:spcBef>
                <a:spcPts val="0"/>
              </a:spcBef>
              <a:spcAft>
                <a:spcPts val="0"/>
              </a:spcAft>
              <a:buNone/>
            </a:pPr>
            <a:r>
              <a:t/>
            </a:r>
            <a:endParaRPr b="1">
              <a:solidFill>
                <a:srgbClr val="424242"/>
              </a:solidFill>
              <a:latin typeface="Verdana"/>
              <a:ea typeface="Verdana"/>
              <a:cs typeface="Verdana"/>
              <a:sym typeface="Verdana"/>
            </a:endParaRPr>
          </a:p>
        </p:txBody>
      </p:sp>
      <p:pic>
        <p:nvPicPr>
          <p:cNvPr id="475" name="Google Shape;475;g12fb6916848_0_7"/>
          <p:cNvPicPr preferRelativeResize="0"/>
          <p:nvPr/>
        </p:nvPicPr>
        <p:blipFill>
          <a:blip r:embed="rId5">
            <a:alphaModFix/>
          </a:blip>
          <a:stretch>
            <a:fillRect/>
          </a:stretch>
        </p:blipFill>
        <p:spPr>
          <a:xfrm>
            <a:off x="8962501" y="2597929"/>
            <a:ext cx="2605625" cy="1357274"/>
          </a:xfrm>
          <a:prstGeom prst="rect">
            <a:avLst/>
          </a:prstGeom>
          <a:noFill/>
          <a:ln>
            <a:noFill/>
          </a:ln>
        </p:spPr>
      </p:pic>
      <p:sp>
        <p:nvSpPr>
          <p:cNvPr id="476" name="Google Shape;476;g12fb6916848_0_7"/>
          <p:cNvSpPr txBox="1"/>
          <p:nvPr/>
        </p:nvSpPr>
        <p:spPr>
          <a:xfrm>
            <a:off x="508000" y="818000"/>
            <a:ext cx="7404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rgbClr val="434343"/>
                </a:solidFill>
                <a:latin typeface="Verdana"/>
                <a:ea typeface="Verdana"/>
                <a:cs typeface="Verdana"/>
                <a:sym typeface="Verdana"/>
              </a:rPr>
              <a:t>Multivariate Stock Price Forecasting</a:t>
            </a:r>
            <a:endParaRPr b="1" sz="2200">
              <a:solidFill>
                <a:srgbClr val="434343"/>
              </a:solidFill>
              <a:latin typeface="Verdana"/>
              <a:ea typeface="Verdana"/>
              <a:cs typeface="Verdana"/>
              <a:sym typeface="Verdan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cxnSp>
        <p:nvCxnSpPr>
          <p:cNvPr id="482" name="Google Shape;482;g1302e0460e3_1_18"/>
          <p:cNvCxnSpPr/>
          <p:nvPr/>
        </p:nvCxnSpPr>
        <p:spPr>
          <a:xfrm>
            <a:off x="504080" y="556181"/>
            <a:ext cx="11167200" cy="0"/>
          </a:xfrm>
          <a:prstGeom prst="straightConnector1">
            <a:avLst/>
          </a:prstGeom>
          <a:noFill/>
          <a:ln cap="flat" cmpd="sng" w="28575">
            <a:solidFill>
              <a:srgbClr val="D1343F"/>
            </a:solidFill>
            <a:prstDash val="solid"/>
            <a:miter lim="800000"/>
            <a:headEnd len="sm" w="sm" type="none"/>
            <a:tailEnd len="sm" w="sm" type="none"/>
          </a:ln>
        </p:spPr>
      </p:cxnSp>
      <p:sp>
        <p:nvSpPr>
          <p:cNvPr id="483" name="Google Shape;483;g1302e0460e3_1_18"/>
          <p:cNvSpPr/>
          <p:nvPr/>
        </p:nvSpPr>
        <p:spPr>
          <a:xfrm>
            <a:off x="512390" y="6512654"/>
            <a:ext cx="11167200" cy="304800"/>
          </a:xfrm>
          <a:prstGeom prst="rect">
            <a:avLst/>
          </a:prstGeom>
          <a:solidFill>
            <a:srgbClr val="3635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Calibri"/>
                <a:ea typeface="Calibri"/>
                <a:cs typeface="Calibri"/>
                <a:sym typeface="Calibri"/>
              </a:rPr>
              <a:t>                                                                                                                                                                                                                                                 Tesla, Inc. | 1</a:t>
            </a:r>
            <a:r>
              <a:rPr lang="en-US">
                <a:solidFill>
                  <a:schemeClr val="lt1"/>
                </a:solidFill>
                <a:latin typeface="Calibri"/>
                <a:ea typeface="Calibri"/>
                <a:cs typeface="Calibri"/>
                <a:sym typeface="Calibri"/>
              </a:rPr>
              <a:t>4</a:t>
            </a:r>
            <a:endParaRPr sz="1400">
              <a:solidFill>
                <a:schemeClr val="lt1"/>
              </a:solidFill>
              <a:latin typeface="Calibri"/>
              <a:ea typeface="Calibri"/>
              <a:cs typeface="Calibri"/>
              <a:sym typeface="Calibri"/>
            </a:endParaRPr>
          </a:p>
        </p:txBody>
      </p:sp>
      <p:pic>
        <p:nvPicPr>
          <p:cNvPr id="484" name="Google Shape;484;g1302e0460e3_1_18"/>
          <p:cNvPicPr preferRelativeResize="0"/>
          <p:nvPr/>
        </p:nvPicPr>
        <p:blipFill>
          <a:blip r:embed="rId3">
            <a:alphaModFix/>
          </a:blip>
          <a:stretch>
            <a:fillRect/>
          </a:stretch>
        </p:blipFill>
        <p:spPr>
          <a:xfrm>
            <a:off x="1678050" y="1398200"/>
            <a:ext cx="3675203" cy="1935241"/>
          </a:xfrm>
          <a:prstGeom prst="rect">
            <a:avLst/>
          </a:prstGeom>
          <a:noFill/>
          <a:ln>
            <a:noFill/>
          </a:ln>
        </p:spPr>
      </p:pic>
      <p:sp>
        <p:nvSpPr>
          <p:cNvPr id="485" name="Google Shape;485;g1302e0460e3_1_18"/>
          <p:cNvSpPr txBox="1"/>
          <p:nvPr/>
        </p:nvSpPr>
        <p:spPr>
          <a:xfrm>
            <a:off x="2364250" y="3473038"/>
            <a:ext cx="2302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rgbClr val="434343"/>
                </a:solidFill>
                <a:latin typeface="Verdana"/>
                <a:ea typeface="Verdana"/>
                <a:cs typeface="Verdana"/>
                <a:sym typeface="Verdana"/>
              </a:rPr>
              <a:t>Twitter </a:t>
            </a:r>
            <a:r>
              <a:rPr b="1" lang="en-US" sz="1600">
                <a:solidFill>
                  <a:srgbClr val="434343"/>
                </a:solidFill>
                <a:latin typeface="Verdana"/>
                <a:ea typeface="Verdana"/>
                <a:cs typeface="Verdana"/>
                <a:sym typeface="Verdana"/>
              </a:rPr>
              <a:t>WordCloud</a:t>
            </a:r>
            <a:endParaRPr b="1" sz="1600">
              <a:solidFill>
                <a:srgbClr val="434343"/>
              </a:solidFill>
              <a:latin typeface="Verdana"/>
              <a:ea typeface="Verdana"/>
              <a:cs typeface="Verdana"/>
              <a:sym typeface="Verdana"/>
            </a:endParaRPr>
          </a:p>
        </p:txBody>
      </p:sp>
      <p:sp>
        <p:nvSpPr>
          <p:cNvPr id="486" name="Google Shape;486;g1302e0460e3_1_18"/>
          <p:cNvSpPr txBox="1"/>
          <p:nvPr/>
        </p:nvSpPr>
        <p:spPr>
          <a:xfrm>
            <a:off x="7464025" y="3473038"/>
            <a:ext cx="2140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rgbClr val="434343"/>
                </a:solidFill>
                <a:latin typeface="Verdana"/>
                <a:ea typeface="Verdana"/>
                <a:cs typeface="Verdana"/>
                <a:sym typeface="Verdana"/>
              </a:rPr>
              <a:t>News WordCloud</a:t>
            </a:r>
            <a:endParaRPr b="1" sz="1600">
              <a:solidFill>
                <a:srgbClr val="434343"/>
              </a:solidFill>
              <a:latin typeface="Verdana"/>
              <a:ea typeface="Verdana"/>
              <a:cs typeface="Verdana"/>
              <a:sym typeface="Verdana"/>
            </a:endParaRPr>
          </a:p>
        </p:txBody>
      </p:sp>
      <p:pic>
        <p:nvPicPr>
          <p:cNvPr id="487" name="Google Shape;487;g1302e0460e3_1_18"/>
          <p:cNvPicPr preferRelativeResize="0"/>
          <p:nvPr/>
        </p:nvPicPr>
        <p:blipFill>
          <a:blip r:embed="rId4">
            <a:alphaModFix/>
          </a:blip>
          <a:stretch>
            <a:fillRect/>
          </a:stretch>
        </p:blipFill>
        <p:spPr>
          <a:xfrm>
            <a:off x="1753377" y="4032138"/>
            <a:ext cx="3524550" cy="2346722"/>
          </a:xfrm>
          <a:prstGeom prst="rect">
            <a:avLst/>
          </a:prstGeom>
          <a:noFill/>
          <a:ln>
            <a:noFill/>
          </a:ln>
        </p:spPr>
      </p:pic>
      <p:pic>
        <p:nvPicPr>
          <p:cNvPr id="488" name="Google Shape;488;g1302e0460e3_1_18"/>
          <p:cNvPicPr preferRelativeResize="0"/>
          <p:nvPr/>
        </p:nvPicPr>
        <p:blipFill rotWithShape="1">
          <a:blip r:embed="rId5">
            <a:alphaModFix/>
          </a:blip>
          <a:srcRect b="0" l="5560" r="-5559" t="0"/>
          <a:stretch/>
        </p:blipFill>
        <p:spPr>
          <a:xfrm>
            <a:off x="6696625" y="4035050"/>
            <a:ext cx="3794400" cy="2346700"/>
          </a:xfrm>
          <a:prstGeom prst="rect">
            <a:avLst/>
          </a:prstGeom>
          <a:noFill/>
          <a:ln>
            <a:noFill/>
          </a:ln>
        </p:spPr>
      </p:pic>
      <p:pic>
        <p:nvPicPr>
          <p:cNvPr id="489" name="Google Shape;489;g1302e0460e3_1_18"/>
          <p:cNvPicPr preferRelativeResize="0"/>
          <p:nvPr/>
        </p:nvPicPr>
        <p:blipFill>
          <a:blip r:embed="rId6">
            <a:alphaModFix/>
          </a:blip>
          <a:stretch>
            <a:fillRect/>
          </a:stretch>
        </p:blipFill>
        <p:spPr>
          <a:xfrm>
            <a:off x="6696625" y="1398200"/>
            <a:ext cx="3675301" cy="2002750"/>
          </a:xfrm>
          <a:prstGeom prst="rect">
            <a:avLst/>
          </a:prstGeom>
          <a:noFill/>
          <a:ln>
            <a:noFill/>
          </a:ln>
        </p:spPr>
      </p:pic>
      <p:sp>
        <p:nvSpPr>
          <p:cNvPr id="490" name="Google Shape;490;g1302e0460e3_1_18"/>
          <p:cNvSpPr txBox="1"/>
          <p:nvPr/>
        </p:nvSpPr>
        <p:spPr>
          <a:xfrm>
            <a:off x="508000" y="735400"/>
            <a:ext cx="5444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rgbClr val="434343"/>
                </a:solidFill>
                <a:latin typeface="Verdana"/>
                <a:ea typeface="Verdana"/>
                <a:cs typeface="Verdana"/>
                <a:sym typeface="Verdana"/>
              </a:rPr>
              <a:t>EDA on Text Features</a:t>
            </a:r>
            <a:endParaRPr b="1" sz="2200">
              <a:solidFill>
                <a:srgbClr val="434343"/>
              </a:solidFill>
              <a:latin typeface="Verdana"/>
              <a:ea typeface="Verdana"/>
              <a:cs typeface="Verdana"/>
              <a:sym typeface="Verdana"/>
            </a:endParaRPr>
          </a:p>
        </p:txBody>
      </p:sp>
      <p:grpSp>
        <p:nvGrpSpPr>
          <p:cNvPr id="491" name="Google Shape;491;g1302e0460e3_1_18"/>
          <p:cNvGrpSpPr/>
          <p:nvPr/>
        </p:nvGrpSpPr>
        <p:grpSpPr>
          <a:xfrm>
            <a:off x="586633" y="105562"/>
            <a:ext cx="10193062" cy="326100"/>
            <a:chOff x="4732" y="0"/>
            <a:chExt cx="10193062" cy="326100"/>
          </a:xfrm>
        </p:grpSpPr>
        <p:sp>
          <p:nvSpPr>
            <p:cNvPr id="492" name="Google Shape;492;g1302e0460e3_1_18"/>
            <p:cNvSpPr/>
            <p:nvPr/>
          </p:nvSpPr>
          <p:spPr>
            <a:xfrm>
              <a:off x="4732" y="0"/>
              <a:ext cx="2754900" cy="326100"/>
            </a:xfrm>
            <a:prstGeom prst="chevron">
              <a:avLst>
                <a:gd fmla="val 50000" name="adj"/>
              </a:avLst>
            </a:prstGeom>
            <a:solidFill>
              <a:srgbClr val="D9D9D9"/>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1302e0460e3_1_18"/>
            <p:cNvSpPr txBox="1"/>
            <p:nvPr/>
          </p:nvSpPr>
          <p:spPr>
            <a:xfrm>
              <a:off x="167716"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Introduction</a:t>
              </a:r>
              <a:endParaRPr b="1">
                <a:solidFill>
                  <a:schemeClr val="lt1"/>
                </a:solidFill>
                <a:latin typeface="Verdana"/>
                <a:ea typeface="Verdana"/>
                <a:cs typeface="Verdana"/>
                <a:sym typeface="Verdana"/>
              </a:endParaRPr>
            </a:p>
          </p:txBody>
        </p:sp>
        <p:sp>
          <p:nvSpPr>
            <p:cNvPr id="494" name="Google Shape;494;g1302e0460e3_1_18"/>
            <p:cNvSpPr/>
            <p:nvPr/>
          </p:nvSpPr>
          <p:spPr>
            <a:xfrm>
              <a:off x="2484119" y="0"/>
              <a:ext cx="2754900" cy="326100"/>
            </a:xfrm>
            <a:prstGeom prst="chevron">
              <a:avLst>
                <a:gd fmla="val 50000" name="adj"/>
              </a:avLst>
            </a:prstGeom>
            <a:solidFill>
              <a:srgbClr val="D1343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1302e0460e3_1_18"/>
            <p:cNvSpPr txBox="1"/>
            <p:nvPr/>
          </p:nvSpPr>
          <p:spPr>
            <a:xfrm>
              <a:off x="2647103" y="0"/>
              <a:ext cx="2428800" cy="326100"/>
            </a:xfrm>
            <a:prstGeom prst="rect">
              <a:avLst/>
            </a:prstGeom>
            <a:noFill/>
            <a:ln>
              <a:noFill/>
            </a:ln>
          </p:spPr>
          <p:txBody>
            <a:bodyPr anchorCtr="0" anchor="ctr" bIns="24000" lIns="72000" spcFirstLastPara="1" rIns="24000" wrap="square" tIns="24000">
              <a:noAutofit/>
            </a:bodyPr>
            <a:lstStyle/>
            <a:p>
              <a:pPr indent="0" lvl="0" marL="0" marR="0" rtl="0" algn="l">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               EDA</a:t>
              </a:r>
              <a:endParaRPr b="1">
                <a:solidFill>
                  <a:schemeClr val="lt1"/>
                </a:solidFill>
                <a:latin typeface="Verdana"/>
                <a:ea typeface="Verdana"/>
                <a:cs typeface="Verdana"/>
                <a:sym typeface="Verdana"/>
              </a:endParaRPr>
            </a:p>
          </p:txBody>
        </p:sp>
        <p:sp>
          <p:nvSpPr>
            <p:cNvPr id="496" name="Google Shape;496;g1302e0460e3_1_18"/>
            <p:cNvSpPr/>
            <p:nvPr/>
          </p:nvSpPr>
          <p:spPr>
            <a:xfrm>
              <a:off x="4963507"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1302e0460e3_1_18"/>
            <p:cNvSpPr txBox="1"/>
            <p:nvPr/>
          </p:nvSpPr>
          <p:spPr>
            <a:xfrm>
              <a:off x="5126491"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Modeling &amp; Results</a:t>
              </a:r>
              <a:endParaRPr b="1">
                <a:solidFill>
                  <a:schemeClr val="lt1"/>
                </a:solidFill>
                <a:latin typeface="Verdana"/>
                <a:ea typeface="Verdana"/>
                <a:cs typeface="Verdana"/>
                <a:sym typeface="Verdana"/>
              </a:endParaRPr>
            </a:p>
          </p:txBody>
        </p:sp>
        <p:sp>
          <p:nvSpPr>
            <p:cNvPr id="498" name="Google Shape;498;g1302e0460e3_1_18"/>
            <p:cNvSpPr/>
            <p:nvPr/>
          </p:nvSpPr>
          <p:spPr>
            <a:xfrm>
              <a:off x="7442894"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1302e0460e3_1_18"/>
            <p:cNvSpPr txBox="1"/>
            <p:nvPr/>
          </p:nvSpPr>
          <p:spPr>
            <a:xfrm>
              <a:off x="7605878"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Recommendation</a:t>
              </a:r>
              <a:endParaRPr b="1">
                <a:solidFill>
                  <a:schemeClr val="lt1"/>
                </a:solidFill>
                <a:latin typeface="Verdana"/>
                <a:ea typeface="Verdana"/>
                <a:cs typeface="Verdana"/>
                <a:sym typeface="Verdana"/>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cxnSp>
        <p:nvCxnSpPr>
          <p:cNvPr id="505" name="Google Shape;505;g1303478dc06_2_1"/>
          <p:cNvCxnSpPr/>
          <p:nvPr/>
        </p:nvCxnSpPr>
        <p:spPr>
          <a:xfrm>
            <a:off x="504080" y="556181"/>
            <a:ext cx="11167200" cy="0"/>
          </a:xfrm>
          <a:prstGeom prst="straightConnector1">
            <a:avLst/>
          </a:prstGeom>
          <a:noFill/>
          <a:ln cap="flat" cmpd="sng" w="28575">
            <a:solidFill>
              <a:srgbClr val="D1343F"/>
            </a:solidFill>
            <a:prstDash val="solid"/>
            <a:miter lim="800000"/>
            <a:headEnd len="sm" w="sm" type="none"/>
            <a:tailEnd len="sm" w="sm" type="none"/>
          </a:ln>
        </p:spPr>
      </p:cxnSp>
      <p:sp>
        <p:nvSpPr>
          <p:cNvPr id="506" name="Google Shape;506;g1303478dc06_2_1"/>
          <p:cNvSpPr/>
          <p:nvPr/>
        </p:nvSpPr>
        <p:spPr>
          <a:xfrm>
            <a:off x="512390" y="6512654"/>
            <a:ext cx="11167200" cy="304800"/>
          </a:xfrm>
          <a:prstGeom prst="rect">
            <a:avLst/>
          </a:prstGeom>
          <a:solidFill>
            <a:srgbClr val="3635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Calibri"/>
                <a:ea typeface="Calibri"/>
                <a:cs typeface="Calibri"/>
                <a:sym typeface="Calibri"/>
              </a:rPr>
              <a:t>                                                                                                                                                                                                                                                 Tesla, Inc. | 1</a:t>
            </a:r>
            <a:r>
              <a:rPr lang="en-US">
                <a:solidFill>
                  <a:schemeClr val="lt1"/>
                </a:solidFill>
                <a:latin typeface="Calibri"/>
                <a:ea typeface="Calibri"/>
                <a:cs typeface="Calibri"/>
                <a:sym typeface="Calibri"/>
              </a:rPr>
              <a:t>4</a:t>
            </a:r>
            <a:endParaRPr sz="1400">
              <a:solidFill>
                <a:schemeClr val="lt1"/>
              </a:solidFill>
              <a:latin typeface="Calibri"/>
              <a:ea typeface="Calibri"/>
              <a:cs typeface="Calibri"/>
              <a:sym typeface="Calibri"/>
            </a:endParaRPr>
          </a:p>
        </p:txBody>
      </p:sp>
      <p:sp>
        <p:nvSpPr>
          <p:cNvPr id="507" name="Google Shape;507;g1303478dc06_2_1"/>
          <p:cNvSpPr txBox="1"/>
          <p:nvPr/>
        </p:nvSpPr>
        <p:spPr>
          <a:xfrm>
            <a:off x="2270175" y="4719563"/>
            <a:ext cx="2302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solidFill>
                <a:srgbClr val="434343"/>
              </a:solidFill>
              <a:latin typeface="Verdana"/>
              <a:ea typeface="Verdana"/>
              <a:cs typeface="Verdana"/>
              <a:sym typeface="Verdana"/>
            </a:endParaRPr>
          </a:p>
        </p:txBody>
      </p:sp>
      <p:sp>
        <p:nvSpPr>
          <p:cNvPr id="508" name="Google Shape;508;g1303478dc06_2_1"/>
          <p:cNvSpPr txBox="1"/>
          <p:nvPr/>
        </p:nvSpPr>
        <p:spPr>
          <a:xfrm>
            <a:off x="508000" y="735400"/>
            <a:ext cx="5444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rgbClr val="434343"/>
                </a:solidFill>
                <a:latin typeface="Verdana"/>
                <a:ea typeface="Verdana"/>
                <a:cs typeface="Verdana"/>
                <a:sym typeface="Verdana"/>
              </a:rPr>
              <a:t>EDA on Text Features</a:t>
            </a:r>
            <a:endParaRPr b="1" sz="2200">
              <a:solidFill>
                <a:srgbClr val="434343"/>
              </a:solidFill>
              <a:latin typeface="Verdana"/>
              <a:ea typeface="Verdana"/>
              <a:cs typeface="Verdana"/>
              <a:sym typeface="Verdana"/>
            </a:endParaRPr>
          </a:p>
        </p:txBody>
      </p:sp>
      <p:pic>
        <p:nvPicPr>
          <p:cNvPr id="509" name="Google Shape;509;g1303478dc06_2_1"/>
          <p:cNvPicPr preferRelativeResize="0"/>
          <p:nvPr/>
        </p:nvPicPr>
        <p:blipFill>
          <a:blip r:embed="rId3">
            <a:alphaModFix/>
          </a:blip>
          <a:stretch>
            <a:fillRect/>
          </a:stretch>
        </p:blipFill>
        <p:spPr>
          <a:xfrm>
            <a:off x="875699" y="1437825"/>
            <a:ext cx="4527685" cy="3184025"/>
          </a:xfrm>
          <a:prstGeom prst="rect">
            <a:avLst/>
          </a:prstGeom>
          <a:noFill/>
          <a:ln>
            <a:noFill/>
          </a:ln>
        </p:spPr>
      </p:pic>
      <p:pic>
        <p:nvPicPr>
          <p:cNvPr id="510" name="Google Shape;510;g1303478dc06_2_1"/>
          <p:cNvPicPr preferRelativeResize="0"/>
          <p:nvPr/>
        </p:nvPicPr>
        <p:blipFill>
          <a:blip r:embed="rId4">
            <a:alphaModFix/>
          </a:blip>
          <a:stretch>
            <a:fillRect/>
          </a:stretch>
        </p:blipFill>
        <p:spPr>
          <a:xfrm>
            <a:off x="5952702" y="1437825"/>
            <a:ext cx="4527675" cy="3184025"/>
          </a:xfrm>
          <a:prstGeom prst="rect">
            <a:avLst/>
          </a:prstGeom>
          <a:noFill/>
          <a:ln>
            <a:noFill/>
          </a:ln>
        </p:spPr>
      </p:pic>
      <p:grpSp>
        <p:nvGrpSpPr>
          <p:cNvPr id="511" name="Google Shape;511;g1303478dc06_2_1"/>
          <p:cNvGrpSpPr/>
          <p:nvPr/>
        </p:nvGrpSpPr>
        <p:grpSpPr>
          <a:xfrm>
            <a:off x="586633" y="105562"/>
            <a:ext cx="10193062" cy="326100"/>
            <a:chOff x="4732" y="0"/>
            <a:chExt cx="10193062" cy="326100"/>
          </a:xfrm>
        </p:grpSpPr>
        <p:sp>
          <p:nvSpPr>
            <p:cNvPr id="512" name="Google Shape;512;g1303478dc06_2_1"/>
            <p:cNvSpPr/>
            <p:nvPr/>
          </p:nvSpPr>
          <p:spPr>
            <a:xfrm>
              <a:off x="4732" y="0"/>
              <a:ext cx="2754900" cy="326100"/>
            </a:xfrm>
            <a:prstGeom prst="chevron">
              <a:avLst>
                <a:gd fmla="val 50000" name="adj"/>
              </a:avLst>
            </a:prstGeom>
            <a:solidFill>
              <a:srgbClr val="D9D9D9"/>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1303478dc06_2_1"/>
            <p:cNvSpPr txBox="1"/>
            <p:nvPr/>
          </p:nvSpPr>
          <p:spPr>
            <a:xfrm>
              <a:off x="167716"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Introduction</a:t>
              </a:r>
              <a:endParaRPr b="1">
                <a:solidFill>
                  <a:schemeClr val="lt1"/>
                </a:solidFill>
                <a:latin typeface="Verdana"/>
                <a:ea typeface="Verdana"/>
                <a:cs typeface="Verdana"/>
                <a:sym typeface="Verdana"/>
              </a:endParaRPr>
            </a:p>
          </p:txBody>
        </p:sp>
        <p:sp>
          <p:nvSpPr>
            <p:cNvPr id="514" name="Google Shape;514;g1303478dc06_2_1"/>
            <p:cNvSpPr/>
            <p:nvPr/>
          </p:nvSpPr>
          <p:spPr>
            <a:xfrm>
              <a:off x="2484119" y="0"/>
              <a:ext cx="2754900" cy="326100"/>
            </a:xfrm>
            <a:prstGeom prst="chevron">
              <a:avLst>
                <a:gd fmla="val 50000" name="adj"/>
              </a:avLst>
            </a:prstGeom>
            <a:solidFill>
              <a:srgbClr val="D1343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1303478dc06_2_1"/>
            <p:cNvSpPr txBox="1"/>
            <p:nvPr/>
          </p:nvSpPr>
          <p:spPr>
            <a:xfrm>
              <a:off x="2647103" y="0"/>
              <a:ext cx="2428800" cy="326100"/>
            </a:xfrm>
            <a:prstGeom prst="rect">
              <a:avLst/>
            </a:prstGeom>
            <a:noFill/>
            <a:ln>
              <a:noFill/>
            </a:ln>
          </p:spPr>
          <p:txBody>
            <a:bodyPr anchorCtr="0" anchor="ctr" bIns="24000" lIns="72000" spcFirstLastPara="1" rIns="24000" wrap="square" tIns="24000">
              <a:noAutofit/>
            </a:bodyPr>
            <a:lstStyle/>
            <a:p>
              <a:pPr indent="0" lvl="0" marL="0" marR="0" rtl="0" algn="l">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               EDA</a:t>
              </a:r>
              <a:endParaRPr b="1">
                <a:solidFill>
                  <a:schemeClr val="lt1"/>
                </a:solidFill>
                <a:latin typeface="Verdana"/>
                <a:ea typeface="Verdana"/>
                <a:cs typeface="Verdana"/>
                <a:sym typeface="Verdana"/>
              </a:endParaRPr>
            </a:p>
          </p:txBody>
        </p:sp>
        <p:sp>
          <p:nvSpPr>
            <p:cNvPr id="516" name="Google Shape;516;g1303478dc06_2_1"/>
            <p:cNvSpPr/>
            <p:nvPr/>
          </p:nvSpPr>
          <p:spPr>
            <a:xfrm>
              <a:off x="4963507"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g1303478dc06_2_1"/>
            <p:cNvSpPr txBox="1"/>
            <p:nvPr/>
          </p:nvSpPr>
          <p:spPr>
            <a:xfrm>
              <a:off x="5126491"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Modeling &amp; Results</a:t>
              </a:r>
              <a:endParaRPr b="1">
                <a:solidFill>
                  <a:schemeClr val="lt1"/>
                </a:solidFill>
                <a:latin typeface="Verdana"/>
                <a:ea typeface="Verdana"/>
                <a:cs typeface="Verdana"/>
                <a:sym typeface="Verdana"/>
              </a:endParaRPr>
            </a:p>
          </p:txBody>
        </p:sp>
        <p:sp>
          <p:nvSpPr>
            <p:cNvPr id="518" name="Google Shape;518;g1303478dc06_2_1"/>
            <p:cNvSpPr/>
            <p:nvPr/>
          </p:nvSpPr>
          <p:spPr>
            <a:xfrm>
              <a:off x="7442894"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g1303478dc06_2_1"/>
            <p:cNvSpPr txBox="1"/>
            <p:nvPr/>
          </p:nvSpPr>
          <p:spPr>
            <a:xfrm>
              <a:off x="7605878"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Recommendation</a:t>
              </a:r>
              <a:endParaRPr b="1">
                <a:solidFill>
                  <a:schemeClr val="lt1"/>
                </a:solidFill>
                <a:latin typeface="Verdana"/>
                <a:ea typeface="Verdana"/>
                <a:cs typeface="Verdana"/>
                <a:sym typeface="Verdana"/>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grpSp>
        <p:nvGrpSpPr>
          <p:cNvPr id="95" name="Google Shape;95;g12d45ed84d1_0_232"/>
          <p:cNvGrpSpPr/>
          <p:nvPr/>
        </p:nvGrpSpPr>
        <p:grpSpPr>
          <a:xfrm>
            <a:off x="2949300" y="161450"/>
            <a:ext cx="8435225" cy="4117575"/>
            <a:chOff x="2949300" y="161450"/>
            <a:chExt cx="8435225" cy="4117575"/>
          </a:xfrm>
        </p:grpSpPr>
        <p:pic>
          <p:nvPicPr>
            <p:cNvPr id="96" name="Google Shape;96;g12d45ed84d1_0_232"/>
            <p:cNvPicPr preferRelativeResize="0"/>
            <p:nvPr/>
          </p:nvPicPr>
          <p:blipFill>
            <a:blip r:embed="rId3">
              <a:alphaModFix/>
            </a:blip>
            <a:stretch>
              <a:fillRect/>
            </a:stretch>
          </p:blipFill>
          <p:spPr>
            <a:xfrm>
              <a:off x="2949300" y="3707525"/>
              <a:ext cx="2038350" cy="571500"/>
            </a:xfrm>
            <a:prstGeom prst="rect">
              <a:avLst/>
            </a:prstGeom>
            <a:noFill/>
            <a:ln>
              <a:noFill/>
            </a:ln>
          </p:spPr>
        </p:pic>
        <p:pic>
          <p:nvPicPr>
            <p:cNvPr id="97" name="Google Shape;97;g12d45ed84d1_0_232"/>
            <p:cNvPicPr preferRelativeResize="0"/>
            <p:nvPr/>
          </p:nvPicPr>
          <p:blipFill>
            <a:blip r:embed="rId4">
              <a:alphaModFix/>
            </a:blip>
            <a:stretch>
              <a:fillRect/>
            </a:stretch>
          </p:blipFill>
          <p:spPr>
            <a:xfrm>
              <a:off x="5060300" y="161450"/>
              <a:ext cx="4438650" cy="1562100"/>
            </a:xfrm>
            <a:prstGeom prst="rect">
              <a:avLst/>
            </a:prstGeom>
            <a:noFill/>
            <a:ln>
              <a:noFill/>
            </a:ln>
          </p:spPr>
        </p:pic>
        <p:pic>
          <p:nvPicPr>
            <p:cNvPr id="98" name="Google Shape;98;g12d45ed84d1_0_232"/>
            <p:cNvPicPr preferRelativeResize="0"/>
            <p:nvPr/>
          </p:nvPicPr>
          <p:blipFill>
            <a:blip r:embed="rId3">
              <a:alphaModFix/>
            </a:blip>
            <a:stretch>
              <a:fillRect/>
            </a:stretch>
          </p:blipFill>
          <p:spPr>
            <a:xfrm>
              <a:off x="5507575" y="3783725"/>
              <a:ext cx="1494790" cy="419100"/>
            </a:xfrm>
            <a:prstGeom prst="rect">
              <a:avLst/>
            </a:prstGeom>
            <a:noFill/>
            <a:ln>
              <a:noFill/>
            </a:ln>
          </p:spPr>
        </p:pic>
        <p:pic>
          <p:nvPicPr>
            <p:cNvPr id="99" name="Google Shape;99;g12d45ed84d1_0_232"/>
            <p:cNvPicPr preferRelativeResize="0"/>
            <p:nvPr/>
          </p:nvPicPr>
          <p:blipFill>
            <a:blip r:embed="rId3">
              <a:alphaModFix/>
            </a:blip>
            <a:stretch>
              <a:fillRect/>
            </a:stretch>
          </p:blipFill>
          <p:spPr>
            <a:xfrm>
              <a:off x="7688925" y="3707525"/>
              <a:ext cx="1423200" cy="571500"/>
            </a:xfrm>
            <a:prstGeom prst="rect">
              <a:avLst/>
            </a:prstGeom>
            <a:noFill/>
            <a:ln>
              <a:noFill/>
            </a:ln>
          </p:spPr>
        </p:pic>
        <p:pic>
          <p:nvPicPr>
            <p:cNvPr id="100" name="Google Shape;100;g12d45ed84d1_0_232"/>
            <p:cNvPicPr preferRelativeResize="0"/>
            <p:nvPr/>
          </p:nvPicPr>
          <p:blipFill>
            <a:blip r:embed="rId3">
              <a:alphaModFix/>
            </a:blip>
            <a:stretch>
              <a:fillRect/>
            </a:stretch>
          </p:blipFill>
          <p:spPr>
            <a:xfrm>
              <a:off x="9637725" y="3707525"/>
              <a:ext cx="1746800" cy="571500"/>
            </a:xfrm>
            <a:prstGeom prst="rect">
              <a:avLst/>
            </a:prstGeom>
            <a:noFill/>
            <a:ln>
              <a:noFill/>
            </a:ln>
          </p:spPr>
        </p:pic>
      </p:grpSp>
      <p:sp>
        <p:nvSpPr>
          <p:cNvPr id="101" name="Google Shape;101;g12d45ed84d1_0_232"/>
          <p:cNvSpPr txBox="1"/>
          <p:nvPr/>
        </p:nvSpPr>
        <p:spPr>
          <a:xfrm>
            <a:off x="5903100" y="546100"/>
            <a:ext cx="2678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rgbClr val="424242"/>
                </a:solidFill>
                <a:latin typeface="Verdana"/>
                <a:ea typeface="Verdana"/>
                <a:cs typeface="Verdana"/>
                <a:sym typeface="Verdana"/>
              </a:rPr>
              <a:t>Agenda</a:t>
            </a:r>
            <a:endParaRPr sz="3200">
              <a:solidFill>
                <a:srgbClr val="424242"/>
              </a:solidFill>
              <a:latin typeface="Verdana"/>
              <a:ea typeface="Verdana"/>
              <a:cs typeface="Verdana"/>
              <a:sym typeface="Verdana"/>
            </a:endParaRPr>
          </a:p>
        </p:txBody>
      </p:sp>
      <p:pic>
        <p:nvPicPr>
          <p:cNvPr id="102" name="Google Shape;102;g12d45ed84d1_0_232"/>
          <p:cNvPicPr preferRelativeResize="0"/>
          <p:nvPr/>
        </p:nvPicPr>
        <p:blipFill rotWithShape="1">
          <a:blip r:embed="rId5">
            <a:alphaModFix/>
          </a:blip>
          <a:srcRect b="0" l="0" r="517" t="0"/>
          <a:stretch/>
        </p:blipFill>
        <p:spPr>
          <a:xfrm>
            <a:off x="0" y="0"/>
            <a:ext cx="12192001" cy="6858001"/>
          </a:xfrm>
          <a:prstGeom prst="rect">
            <a:avLst/>
          </a:prstGeom>
          <a:noFill/>
          <a:ln>
            <a:noFill/>
          </a:ln>
        </p:spPr>
      </p:pic>
      <p:pic>
        <p:nvPicPr>
          <p:cNvPr id="103" name="Google Shape;103;g12d45ed84d1_0_232"/>
          <p:cNvPicPr preferRelativeResize="0"/>
          <p:nvPr/>
        </p:nvPicPr>
        <p:blipFill>
          <a:blip r:embed="rId6">
            <a:alphaModFix/>
          </a:blip>
          <a:stretch>
            <a:fillRect/>
          </a:stretch>
        </p:blipFill>
        <p:spPr>
          <a:xfrm>
            <a:off x="3017150" y="3707525"/>
            <a:ext cx="2038350" cy="571500"/>
          </a:xfrm>
          <a:prstGeom prst="rect">
            <a:avLst/>
          </a:prstGeom>
          <a:noFill/>
          <a:ln>
            <a:noFill/>
          </a:ln>
        </p:spPr>
      </p:pic>
      <p:pic>
        <p:nvPicPr>
          <p:cNvPr id="104" name="Google Shape;104;g12d45ed84d1_0_232"/>
          <p:cNvPicPr preferRelativeResize="0"/>
          <p:nvPr/>
        </p:nvPicPr>
        <p:blipFill>
          <a:blip r:embed="rId6">
            <a:alphaModFix/>
          </a:blip>
          <a:stretch>
            <a:fillRect/>
          </a:stretch>
        </p:blipFill>
        <p:spPr>
          <a:xfrm>
            <a:off x="5695850" y="3707525"/>
            <a:ext cx="1326925" cy="372035"/>
          </a:xfrm>
          <a:prstGeom prst="rect">
            <a:avLst/>
          </a:prstGeom>
          <a:noFill/>
          <a:ln>
            <a:noFill/>
          </a:ln>
        </p:spPr>
      </p:pic>
      <p:pic>
        <p:nvPicPr>
          <p:cNvPr id="105" name="Google Shape;105;g12d45ed84d1_0_232"/>
          <p:cNvPicPr preferRelativeResize="0"/>
          <p:nvPr/>
        </p:nvPicPr>
        <p:blipFill>
          <a:blip r:embed="rId6">
            <a:alphaModFix/>
          </a:blip>
          <a:stretch>
            <a:fillRect/>
          </a:stretch>
        </p:blipFill>
        <p:spPr>
          <a:xfrm>
            <a:off x="7720875" y="3707525"/>
            <a:ext cx="1326925" cy="492600"/>
          </a:xfrm>
          <a:prstGeom prst="rect">
            <a:avLst/>
          </a:prstGeom>
          <a:noFill/>
          <a:ln>
            <a:noFill/>
          </a:ln>
        </p:spPr>
      </p:pic>
      <p:pic>
        <p:nvPicPr>
          <p:cNvPr id="106" name="Google Shape;106;g12d45ed84d1_0_232"/>
          <p:cNvPicPr preferRelativeResize="0"/>
          <p:nvPr/>
        </p:nvPicPr>
        <p:blipFill>
          <a:blip r:embed="rId6">
            <a:alphaModFix/>
          </a:blip>
          <a:stretch>
            <a:fillRect/>
          </a:stretch>
        </p:blipFill>
        <p:spPr>
          <a:xfrm>
            <a:off x="9745900" y="3746975"/>
            <a:ext cx="1695400" cy="492600"/>
          </a:xfrm>
          <a:prstGeom prst="rect">
            <a:avLst/>
          </a:prstGeom>
          <a:noFill/>
          <a:ln>
            <a:noFill/>
          </a:ln>
        </p:spPr>
      </p:pic>
      <p:sp>
        <p:nvSpPr>
          <p:cNvPr id="107" name="Google Shape;107;g12d45ed84d1_0_232"/>
          <p:cNvSpPr txBox="1"/>
          <p:nvPr/>
        </p:nvSpPr>
        <p:spPr>
          <a:xfrm>
            <a:off x="7067200" y="3553625"/>
            <a:ext cx="26787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lt1"/>
                </a:solidFill>
                <a:latin typeface="Verdana"/>
                <a:ea typeface="Verdana"/>
                <a:cs typeface="Verdana"/>
                <a:sym typeface="Verdana"/>
              </a:rPr>
              <a:t>Modeling </a:t>
            </a:r>
            <a:endParaRPr sz="2000">
              <a:solidFill>
                <a:schemeClr val="lt1"/>
              </a:solidFill>
              <a:latin typeface="Verdana"/>
              <a:ea typeface="Verdana"/>
              <a:cs typeface="Verdana"/>
              <a:sym typeface="Verdana"/>
            </a:endParaRPr>
          </a:p>
          <a:p>
            <a:pPr indent="0" lvl="0" marL="0" rtl="0" algn="ctr">
              <a:spcBef>
                <a:spcPts val="0"/>
              </a:spcBef>
              <a:spcAft>
                <a:spcPts val="0"/>
              </a:spcAft>
              <a:buNone/>
            </a:pPr>
            <a:r>
              <a:rPr lang="en-US" sz="2000">
                <a:solidFill>
                  <a:schemeClr val="lt1"/>
                </a:solidFill>
                <a:latin typeface="Verdana"/>
                <a:ea typeface="Verdana"/>
                <a:cs typeface="Verdana"/>
                <a:sym typeface="Verdana"/>
              </a:rPr>
              <a:t>&amp; Results</a:t>
            </a:r>
            <a:endParaRPr sz="2000">
              <a:solidFill>
                <a:schemeClr val="lt1"/>
              </a:solidFill>
              <a:latin typeface="Verdana"/>
              <a:ea typeface="Verdana"/>
              <a:cs typeface="Verdana"/>
              <a:sym typeface="Verdana"/>
            </a:endParaRPr>
          </a:p>
        </p:txBody>
      </p:sp>
      <p:sp>
        <p:nvSpPr>
          <p:cNvPr id="108" name="Google Shape;108;g12d45ed84d1_0_232"/>
          <p:cNvSpPr txBox="1"/>
          <p:nvPr/>
        </p:nvSpPr>
        <p:spPr>
          <a:xfrm>
            <a:off x="9370275" y="3762425"/>
            <a:ext cx="2678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lt1"/>
                </a:solidFill>
                <a:latin typeface="Verdana"/>
                <a:ea typeface="Verdana"/>
                <a:cs typeface="Verdana"/>
                <a:sym typeface="Verdana"/>
              </a:rPr>
              <a:t>Recommendation</a:t>
            </a:r>
            <a:endParaRPr sz="1800">
              <a:solidFill>
                <a:schemeClr val="lt1"/>
              </a:solidFill>
              <a:latin typeface="Verdana"/>
              <a:ea typeface="Verdana"/>
              <a:cs typeface="Verdana"/>
              <a:sym typeface="Verdana"/>
            </a:endParaRPr>
          </a:p>
        </p:txBody>
      </p:sp>
      <p:sp>
        <p:nvSpPr>
          <p:cNvPr id="109" name="Google Shape;109;g12d45ed84d1_0_232"/>
          <p:cNvSpPr txBox="1"/>
          <p:nvPr/>
        </p:nvSpPr>
        <p:spPr>
          <a:xfrm>
            <a:off x="4930525" y="3707513"/>
            <a:ext cx="2678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lt1"/>
                </a:solidFill>
                <a:latin typeface="Verdana"/>
                <a:ea typeface="Verdana"/>
                <a:cs typeface="Verdana"/>
                <a:sym typeface="Verdana"/>
              </a:rPr>
              <a:t>EDA</a:t>
            </a:r>
            <a:endParaRPr sz="2000">
              <a:solidFill>
                <a:schemeClr val="lt1"/>
              </a:solidFill>
              <a:latin typeface="Verdana"/>
              <a:ea typeface="Verdana"/>
              <a:cs typeface="Verdana"/>
              <a:sym typeface="Verdana"/>
            </a:endParaRPr>
          </a:p>
        </p:txBody>
      </p:sp>
      <p:sp>
        <p:nvSpPr>
          <p:cNvPr id="110" name="Google Shape;110;g12d45ed84d1_0_232"/>
          <p:cNvSpPr txBox="1"/>
          <p:nvPr/>
        </p:nvSpPr>
        <p:spPr>
          <a:xfrm>
            <a:off x="2696975" y="3647238"/>
            <a:ext cx="2678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lt1"/>
                </a:solidFill>
                <a:latin typeface="Verdana"/>
                <a:ea typeface="Verdana"/>
                <a:cs typeface="Verdana"/>
                <a:sym typeface="Verdana"/>
              </a:rPr>
              <a:t>Introduction</a:t>
            </a:r>
            <a:endParaRPr sz="2000">
              <a:solidFill>
                <a:schemeClr val="lt1"/>
              </a:solidFill>
              <a:latin typeface="Verdana"/>
              <a:ea typeface="Verdana"/>
              <a:cs typeface="Verdana"/>
              <a:sym typeface="Verdana"/>
            </a:endParaRPr>
          </a:p>
        </p:txBody>
      </p:sp>
      <p:pic>
        <p:nvPicPr>
          <p:cNvPr id="111" name="Google Shape;111;g12d45ed84d1_0_232"/>
          <p:cNvPicPr preferRelativeResize="0"/>
          <p:nvPr/>
        </p:nvPicPr>
        <p:blipFill>
          <a:blip r:embed="rId7">
            <a:alphaModFix/>
          </a:blip>
          <a:stretch>
            <a:fillRect/>
          </a:stretch>
        </p:blipFill>
        <p:spPr>
          <a:xfrm>
            <a:off x="4656700" y="241800"/>
            <a:ext cx="5543550" cy="1847850"/>
          </a:xfrm>
          <a:prstGeom prst="rect">
            <a:avLst/>
          </a:prstGeom>
          <a:noFill/>
          <a:ln>
            <a:noFill/>
          </a:ln>
        </p:spPr>
      </p:pic>
      <p:sp>
        <p:nvSpPr>
          <p:cNvPr id="112" name="Google Shape;112;g12d45ed84d1_0_232"/>
          <p:cNvSpPr txBox="1"/>
          <p:nvPr/>
        </p:nvSpPr>
        <p:spPr>
          <a:xfrm>
            <a:off x="5811075" y="1158650"/>
            <a:ext cx="3087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200">
                <a:solidFill>
                  <a:srgbClr val="434343"/>
                </a:solidFill>
                <a:latin typeface="Verdana"/>
                <a:ea typeface="Verdana"/>
                <a:cs typeface="Verdana"/>
                <a:sym typeface="Verdana"/>
              </a:rPr>
              <a:t>Agenda</a:t>
            </a:r>
            <a:endParaRPr sz="4200">
              <a:solidFill>
                <a:srgbClr val="434343"/>
              </a:solidFill>
              <a:latin typeface="Verdana"/>
              <a:ea typeface="Verdana"/>
              <a:cs typeface="Verdana"/>
              <a:sym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cxnSp>
        <p:nvCxnSpPr>
          <p:cNvPr id="525" name="Google Shape;525;g12d45ed84d1_1_130"/>
          <p:cNvCxnSpPr/>
          <p:nvPr/>
        </p:nvCxnSpPr>
        <p:spPr>
          <a:xfrm>
            <a:off x="504080" y="556181"/>
            <a:ext cx="11167200" cy="0"/>
          </a:xfrm>
          <a:prstGeom prst="straightConnector1">
            <a:avLst/>
          </a:prstGeom>
          <a:noFill/>
          <a:ln cap="flat" cmpd="sng" w="28575">
            <a:solidFill>
              <a:srgbClr val="D1343F"/>
            </a:solidFill>
            <a:prstDash val="solid"/>
            <a:miter lim="800000"/>
            <a:headEnd len="sm" w="sm" type="none"/>
            <a:tailEnd len="sm" w="sm" type="none"/>
          </a:ln>
        </p:spPr>
      </p:cxnSp>
      <p:sp>
        <p:nvSpPr>
          <p:cNvPr id="526" name="Google Shape;526;g12d45ed84d1_1_130"/>
          <p:cNvSpPr/>
          <p:nvPr/>
        </p:nvSpPr>
        <p:spPr>
          <a:xfrm>
            <a:off x="512390" y="6512654"/>
            <a:ext cx="11167200" cy="304800"/>
          </a:xfrm>
          <a:prstGeom prst="rect">
            <a:avLst/>
          </a:prstGeom>
          <a:solidFill>
            <a:srgbClr val="3635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Calibri"/>
                <a:ea typeface="Calibri"/>
                <a:cs typeface="Calibri"/>
                <a:sym typeface="Calibri"/>
              </a:rPr>
              <a:t>                                                                                                                                                                                                                                                 Tesla, Inc. | 1</a:t>
            </a:r>
            <a:r>
              <a:rPr lang="en-US">
                <a:solidFill>
                  <a:schemeClr val="lt1"/>
                </a:solidFill>
                <a:latin typeface="Calibri"/>
                <a:ea typeface="Calibri"/>
                <a:cs typeface="Calibri"/>
                <a:sym typeface="Calibri"/>
              </a:rPr>
              <a:t>5</a:t>
            </a:r>
            <a:endParaRPr sz="1400">
              <a:solidFill>
                <a:schemeClr val="lt1"/>
              </a:solidFill>
              <a:latin typeface="Calibri"/>
              <a:ea typeface="Calibri"/>
              <a:cs typeface="Calibri"/>
              <a:sym typeface="Calibri"/>
            </a:endParaRPr>
          </a:p>
        </p:txBody>
      </p:sp>
      <p:sp>
        <p:nvSpPr>
          <p:cNvPr id="527" name="Google Shape;527;g12d45ed84d1_1_130"/>
          <p:cNvSpPr txBox="1"/>
          <p:nvPr/>
        </p:nvSpPr>
        <p:spPr>
          <a:xfrm>
            <a:off x="4451250" y="975325"/>
            <a:ext cx="3289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Verdana"/>
                <a:ea typeface="Verdana"/>
                <a:cs typeface="Verdana"/>
                <a:sym typeface="Verdana"/>
              </a:rPr>
              <a:t>Transform Daily to Weekly</a:t>
            </a:r>
            <a:endParaRPr>
              <a:latin typeface="Verdana"/>
              <a:ea typeface="Verdana"/>
              <a:cs typeface="Verdana"/>
              <a:sym typeface="Verdana"/>
            </a:endParaRPr>
          </a:p>
          <a:p>
            <a:pPr indent="0" lvl="0" marL="0" rtl="0" algn="ctr">
              <a:spcBef>
                <a:spcPts val="0"/>
              </a:spcBef>
              <a:spcAft>
                <a:spcPts val="0"/>
              </a:spcAft>
              <a:buNone/>
            </a:pPr>
            <a:r>
              <a:rPr lang="en-US">
                <a:latin typeface="Verdana"/>
                <a:ea typeface="Verdana"/>
                <a:cs typeface="Verdana"/>
                <a:sym typeface="Verdana"/>
              </a:rPr>
              <a:t>- Downsampling</a:t>
            </a:r>
            <a:endParaRPr>
              <a:latin typeface="Verdana"/>
              <a:ea typeface="Verdana"/>
              <a:cs typeface="Verdana"/>
              <a:sym typeface="Verdana"/>
            </a:endParaRPr>
          </a:p>
        </p:txBody>
      </p:sp>
      <p:pic>
        <p:nvPicPr>
          <p:cNvPr id="528" name="Google Shape;528;g12d45ed84d1_1_130"/>
          <p:cNvPicPr preferRelativeResize="0"/>
          <p:nvPr/>
        </p:nvPicPr>
        <p:blipFill>
          <a:blip r:embed="rId3">
            <a:alphaModFix/>
          </a:blip>
          <a:stretch>
            <a:fillRect/>
          </a:stretch>
        </p:blipFill>
        <p:spPr>
          <a:xfrm>
            <a:off x="504075" y="1506225"/>
            <a:ext cx="3236400" cy="2244382"/>
          </a:xfrm>
          <a:prstGeom prst="rect">
            <a:avLst/>
          </a:prstGeom>
          <a:noFill/>
          <a:ln>
            <a:noFill/>
          </a:ln>
        </p:spPr>
      </p:pic>
      <p:sp>
        <p:nvSpPr>
          <p:cNvPr id="529" name="Google Shape;529;g12d45ed84d1_1_130"/>
          <p:cNvSpPr txBox="1"/>
          <p:nvPr/>
        </p:nvSpPr>
        <p:spPr>
          <a:xfrm>
            <a:off x="875400" y="3912075"/>
            <a:ext cx="278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Verdana"/>
                <a:ea typeface="Verdana"/>
                <a:cs typeface="Verdana"/>
                <a:sym typeface="Verdana"/>
              </a:rPr>
              <a:t>Weekly Tesla Closing Price</a:t>
            </a:r>
            <a:endParaRPr>
              <a:latin typeface="Verdana"/>
              <a:ea typeface="Verdana"/>
              <a:cs typeface="Verdana"/>
              <a:sym typeface="Verdana"/>
            </a:endParaRPr>
          </a:p>
        </p:txBody>
      </p:sp>
      <p:pic>
        <p:nvPicPr>
          <p:cNvPr id="530" name="Google Shape;530;g12d45ed84d1_1_130"/>
          <p:cNvPicPr preferRelativeResize="0"/>
          <p:nvPr/>
        </p:nvPicPr>
        <p:blipFill>
          <a:blip r:embed="rId4">
            <a:alphaModFix/>
          </a:blip>
          <a:stretch>
            <a:fillRect/>
          </a:stretch>
        </p:blipFill>
        <p:spPr>
          <a:xfrm>
            <a:off x="4342200" y="1515475"/>
            <a:ext cx="3236400" cy="2225863"/>
          </a:xfrm>
          <a:prstGeom prst="rect">
            <a:avLst/>
          </a:prstGeom>
          <a:noFill/>
          <a:ln>
            <a:noFill/>
          </a:ln>
        </p:spPr>
      </p:pic>
      <p:sp>
        <p:nvSpPr>
          <p:cNvPr id="531" name="Google Shape;531;g12d45ed84d1_1_130"/>
          <p:cNvSpPr txBox="1"/>
          <p:nvPr/>
        </p:nvSpPr>
        <p:spPr>
          <a:xfrm>
            <a:off x="4732800" y="3804375"/>
            <a:ext cx="2769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Verdana"/>
                <a:ea typeface="Verdana"/>
                <a:cs typeface="Verdana"/>
                <a:sym typeface="Verdana"/>
              </a:rPr>
              <a:t>Weekly average news sentiment score</a:t>
            </a:r>
            <a:endParaRPr>
              <a:latin typeface="Verdana"/>
              <a:ea typeface="Verdana"/>
              <a:cs typeface="Verdana"/>
              <a:sym typeface="Verdana"/>
            </a:endParaRPr>
          </a:p>
        </p:txBody>
      </p:sp>
      <p:pic>
        <p:nvPicPr>
          <p:cNvPr id="532" name="Google Shape;532;g12d45ed84d1_1_130"/>
          <p:cNvPicPr preferRelativeResize="0"/>
          <p:nvPr/>
        </p:nvPicPr>
        <p:blipFill>
          <a:blip r:embed="rId5">
            <a:alphaModFix/>
          </a:blip>
          <a:stretch>
            <a:fillRect/>
          </a:stretch>
        </p:blipFill>
        <p:spPr>
          <a:xfrm>
            <a:off x="8346775" y="1536400"/>
            <a:ext cx="3205264" cy="2225875"/>
          </a:xfrm>
          <a:prstGeom prst="rect">
            <a:avLst/>
          </a:prstGeom>
          <a:noFill/>
          <a:ln>
            <a:noFill/>
          </a:ln>
        </p:spPr>
      </p:pic>
      <p:sp>
        <p:nvSpPr>
          <p:cNvPr id="533" name="Google Shape;533;g12d45ed84d1_1_130"/>
          <p:cNvSpPr txBox="1"/>
          <p:nvPr/>
        </p:nvSpPr>
        <p:spPr>
          <a:xfrm>
            <a:off x="8704375" y="3885525"/>
            <a:ext cx="2627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Verdana"/>
                <a:ea typeface="Verdana"/>
                <a:cs typeface="Verdana"/>
                <a:sym typeface="Verdana"/>
              </a:rPr>
              <a:t>Weekly average twitter sentiment score</a:t>
            </a:r>
            <a:endParaRPr>
              <a:latin typeface="Verdana"/>
              <a:ea typeface="Verdana"/>
              <a:cs typeface="Verdana"/>
              <a:sym typeface="Verdana"/>
            </a:endParaRPr>
          </a:p>
        </p:txBody>
      </p:sp>
      <p:sp>
        <p:nvSpPr>
          <p:cNvPr id="534" name="Google Shape;534;g12d45ed84d1_1_130"/>
          <p:cNvSpPr txBox="1"/>
          <p:nvPr/>
        </p:nvSpPr>
        <p:spPr>
          <a:xfrm>
            <a:off x="678725" y="4489663"/>
            <a:ext cx="3835500" cy="16932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a:latin typeface="Verdana"/>
                <a:ea typeface="Verdana"/>
                <a:cs typeface="Verdana"/>
                <a:sym typeface="Verdana"/>
              </a:rPr>
              <a:t>Downsampling reduced the percentage of missing values to 6% for news sentiment scores and 4% for twitter sentiment scores. The values were interpolated using backfill method</a:t>
            </a:r>
            <a:endParaRPr>
              <a:latin typeface="Verdana"/>
              <a:ea typeface="Verdana"/>
              <a:cs typeface="Verdana"/>
              <a:sym typeface="Verdana"/>
            </a:endParaRPr>
          </a:p>
        </p:txBody>
      </p:sp>
      <p:sp>
        <p:nvSpPr>
          <p:cNvPr id="535" name="Google Shape;535;g12d45ed84d1_1_130"/>
          <p:cNvSpPr txBox="1"/>
          <p:nvPr/>
        </p:nvSpPr>
        <p:spPr>
          <a:xfrm>
            <a:off x="508000" y="735400"/>
            <a:ext cx="5444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rgbClr val="434343"/>
                </a:solidFill>
                <a:latin typeface="Verdana"/>
                <a:ea typeface="Verdana"/>
                <a:cs typeface="Verdana"/>
                <a:sym typeface="Verdana"/>
              </a:rPr>
              <a:t>Data Transformation</a:t>
            </a:r>
            <a:endParaRPr b="1" sz="2200">
              <a:solidFill>
                <a:srgbClr val="434343"/>
              </a:solidFill>
              <a:latin typeface="Verdana"/>
              <a:ea typeface="Verdana"/>
              <a:cs typeface="Verdana"/>
              <a:sym typeface="Verdana"/>
            </a:endParaRPr>
          </a:p>
        </p:txBody>
      </p:sp>
      <p:grpSp>
        <p:nvGrpSpPr>
          <p:cNvPr id="536" name="Google Shape;536;g12d45ed84d1_1_130"/>
          <p:cNvGrpSpPr/>
          <p:nvPr/>
        </p:nvGrpSpPr>
        <p:grpSpPr>
          <a:xfrm>
            <a:off x="586633" y="105562"/>
            <a:ext cx="10193062" cy="326100"/>
            <a:chOff x="4732" y="0"/>
            <a:chExt cx="10193062" cy="326100"/>
          </a:xfrm>
        </p:grpSpPr>
        <p:sp>
          <p:nvSpPr>
            <p:cNvPr id="537" name="Google Shape;537;g12d45ed84d1_1_130"/>
            <p:cNvSpPr/>
            <p:nvPr/>
          </p:nvSpPr>
          <p:spPr>
            <a:xfrm>
              <a:off x="4732" y="0"/>
              <a:ext cx="2754900" cy="326100"/>
            </a:xfrm>
            <a:prstGeom prst="chevron">
              <a:avLst>
                <a:gd fmla="val 50000" name="adj"/>
              </a:avLst>
            </a:prstGeom>
            <a:solidFill>
              <a:srgbClr val="D9D9D9"/>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g12d45ed84d1_1_130"/>
            <p:cNvSpPr txBox="1"/>
            <p:nvPr/>
          </p:nvSpPr>
          <p:spPr>
            <a:xfrm>
              <a:off x="167716"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Introduction</a:t>
              </a:r>
              <a:endParaRPr b="1">
                <a:solidFill>
                  <a:schemeClr val="lt1"/>
                </a:solidFill>
                <a:latin typeface="Verdana"/>
                <a:ea typeface="Verdana"/>
                <a:cs typeface="Verdana"/>
                <a:sym typeface="Verdana"/>
              </a:endParaRPr>
            </a:p>
          </p:txBody>
        </p:sp>
        <p:sp>
          <p:nvSpPr>
            <p:cNvPr id="539" name="Google Shape;539;g12d45ed84d1_1_130"/>
            <p:cNvSpPr/>
            <p:nvPr/>
          </p:nvSpPr>
          <p:spPr>
            <a:xfrm>
              <a:off x="2484119" y="0"/>
              <a:ext cx="2754900" cy="326100"/>
            </a:xfrm>
            <a:prstGeom prst="chevron">
              <a:avLst>
                <a:gd fmla="val 50000" name="adj"/>
              </a:avLst>
            </a:prstGeom>
            <a:solidFill>
              <a:srgbClr val="D1343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12d45ed84d1_1_130"/>
            <p:cNvSpPr txBox="1"/>
            <p:nvPr/>
          </p:nvSpPr>
          <p:spPr>
            <a:xfrm>
              <a:off x="2647103" y="0"/>
              <a:ext cx="2428800" cy="326100"/>
            </a:xfrm>
            <a:prstGeom prst="rect">
              <a:avLst/>
            </a:prstGeom>
            <a:noFill/>
            <a:ln>
              <a:noFill/>
            </a:ln>
          </p:spPr>
          <p:txBody>
            <a:bodyPr anchorCtr="0" anchor="ctr" bIns="24000" lIns="72000" spcFirstLastPara="1" rIns="24000" wrap="square" tIns="24000">
              <a:noAutofit/>
            </a:bodyPr>
            <a:lstStyle/>
            <a:p>
              <a:pPr indent="0" lvl="0" marL="0" marR="0" rtl="0" algn="l">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               EDA</a:t>
              </a:r>
              <a:endParaRPr b="1">
                <a:solidFill>
                  <a:schemeClr val="lt1"/>
                </a:solidFill>
                <a:latin typeface="Verdana"/>
                <a:ea typeface="Verdana"/>
                <a:cs typeface="Verdana"/>
                <a:sym typeface="Verdana"/>
              </a:endParaRPr>
            </a:p>
          </p:txBody>
        </p:sp>
        <p:sp>
          <p:nvSpPr>
            <p:cNvPr id="541" name="Google Shape;541;g12d45ed84d1_1_130"/>
            <p:cNvSpPr/>
            <p:nvPr/>
          </p:nvSpPr>
          <p:spPr>
            <a:xfrm>
              <a:off x="4963507"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g12d45ed84d1_1_130"/>
            <p:cNvSpPr txBox="1"/>
            <p:nvPr/>
          </p:nvSpPr>
          <p:spPr>
            <a:xfrm>
              <a:off x="5126491"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Modeling &amp; Results</a:t>
              </a:r>
              <a:endParaRPr b="1">
                <a:solidFill>
                  <a:schemeClr val="lt1"/>
                </a:solidFill>
                <a:latin typeface="Verdana"/>
                <a:ea typeface="Verdana"/>
                <a:cs typeface="Verdana"/>
                <a:sym typeface="Verdana"/>
              </a:endParaRPr>
            </a:p>
          </p:txBody>
        </p:sp>
        <p:sp>
          <p:nvSpPr>
            <p:cNvPr id="543" name="Google Shape;543;g12d45ed84d1_1_130"/>
            <p:cNvSpPr/>
            <p:nvPr/>
          </p:nvSpPr>
          <p:spPr>
            <a:xfrm>
              <a:off x="7442894"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12d45ed84d1_1_130"/>
            <p:cNvSpPr txBox="1"/>
            <p:nvPr/>
          </p:nvSpPr>
          <p:spPr>
            <a:xfrm>
              <a:off x="7605878"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Recommendation</a:t>
              </a:r>
              <a:endParaRPr b="1">
                <a:solidFill>
                  <a:schemeClr val="lt1"/>
                </a:solidFill>
                <a:latin typeface="Verdana"/>
                <a:ea typeface="Verdana"/>
                <a:cs typeface="Verdana"/>
                <a:sym typeface="Verdana"/>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cxnSp>
        <p:nvCxnSpPr>
          <p:cNvPr id="550" name="Google Shape;550;g12fb6916848_0_43"/>
          <p:cNvCxnSpPr/>
          <p:nvPr/>
        </p:nvCxnSpPr>
        <p:spPr>
          <a:xfrm>
            <a:off x="504080" y="556181"/>
            <a:ext cx="11167200" cy="0"/>
          </a:xfrm>
          <a:prstGeom prst="straightConnector1">
            <a:avLst/>
          </a:prstGeom>
          <a:noFill/>
          <a:ln cap="flat" cmpd="sng" w="28575">
            <a:solidFill>
              <a:srgbClr val="D1343F"/>
            </a:solidFill>
            <a:prstDash val="solid"/>
            <a:miter lim="800000"/>
            <a:headEnd len="sm" w="sm" type="none"/>
            <a:tailEnd len="sm" w="sm" type="none"/>
          </a:ln>
        </p:spPr>
      </p:cxnSp>
      <p:sp>
        <p:nvSpPr>
          <p:cNvPr id="551" name="Google Shape;551;g12fb6916848_0_43"/>
          <p:cNvSpPr/>
          <p:nvPr/>
        </p:nvSpPr>
        <p:spPr>
          <a:xfrm>
            <a:off x="512390" y="6512654"/>
            <a:ext cx="11167200" cy="304800"/>
          </a:xfrm>
          <a:prstGeom prst="rect">
            <a:avLst/>
          </a:prstGeom>
          <a:solidFill>
            <a:srgbClr val="3635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Calibri"/>
                <a:ea typeface="Calibri"/>
                <a:cs typeface="Calibri"/>
                <a:sym typeface="Calibri"/>
              </a:rPr>
              <a:t>                                                                                                                                                                                                                                                 Tesla, Inc. | 1</a:t>
            </a:r>
            <a:r>
              <a:rPr lang="en-US">
                <a:solidFill>
                  <a:schemeClr val="lt1"/>
                </a:solidFill>
                <a:latin typeface="Calibri"/>
                <a:ea typeface="Calibri"/>
                <a:cs typeface="Calibri"/>
                <a:sym typeface="Calibri"/>
              </a:rPr>
              <a:t>5</a:t>
            </a:r>
            <a:endParaRPr sz="1400">
              <a:solidFill>
                <a:schemeClr val="lt1"/>
              </a:solidFill>
              <a:latin typeface="Calibri"/>
              <a:ea typeface="Calibri"/>
              <a:cs typeface="Calibri"/>
              <a:sym typeface="Calibri"/>
            </a:endParaRPr>
          </a:p>
        </p:txBody>
      </p:sp>
      <p:pic>
        <p:nvPicPr>
          <p:cNvPr id="552" name="Google Shape;552;g12fb6916848_0_43"/>
          <p:cNvPicPr preferRelativeResize="0"/>
          <p:nvPr/>
        </p:nvPicPr>
        <p:blipFill>
          <a:blip r:embed="rId3">
            <a:alphaModFix/>
          </a:blip>
          <a:stretch>
            <a:fillRect/>
          </a:stretch>
        </p:blipFill>
        <p:spPr>
          <a:xfrm>
            <a:off x="3850388" y="1518900"/>
            <a:ext cx="3509900" cy="2399525"/>
          </a:xfrm>
          <a:prstGeom prst="rect">
            <a:avLst/>
          </a:prstGeom>
          <a:noFill/>
          <a:ln>
            <a:noFill/>
          </a:ln>
        </p:spPr>
      </p:pic>
      <p:pic>
        <p:nvPicPr>
          <p:cNvPr id="553" name="Google Shape;553;g12fb6916848_0_43"/>
          <p:cNvPicPr preferRelativeResize="0"/>
          <p:nvPr/>
        </p:nvPicPr>
        <p:blipFill>
          <a:blip r:embed="rId4">
            <a:alphaModFix/>
          </a:blip>
          <a:stretch>
            <a:fillRect/>
          </a:stretch>
        </p:blipFill>
        <p:spPr>
          <a:xfrm>
            <a:off x="7567370" y="1518900"/>
            <a:ext cx="3509855" cy="2399525"/>
          </a:xfrm>
          <a:prstGeom prst="rect">
            <a:avLst/>
          </a:prstGeom>
          <a:noFill/>
          <a:ln>
            <a:noFill/>
          </a:ln>
        </p:spPr>
      </p:pic>
      <p:pic>
        <p:nvPicPr>
          <p:cNvPr id="554" name="Google Shape;554;g12fb6916848_0_43"/>
          <p:cNvPicPr preferRelativeResize="0"/>
          <p:nvPr/>
        </p:nvPicPr>
        <p:blipFill>
          <a:blip r:embed="rId5">
            <a:alphaModFix/>
          </a:blip>
          <a:stretch>
            <a:fillRect/>
          </a:stretch>
        </p:blipFill>
        <p:spPr>
          <a:xfrm>
            <a:off x="294425" y="1518902"/>
            <a:ext cx="3509882" cy="2399525"/>
          </a:xfrm>
          <a:prstGeom prst="rect">
            <a:avLst/>
          </a:prstGeom>
          <a:noFill/>
          <a:ln>
            <a:noFill/>
          </a:ln>
        </p:spPr>
      </p:pic>
      <p:sp>
        <p:nvSpPr>
          <p:cNvPr id="555" name="Google Shape;555;g12fb6916848_0_43"/>
          <p:cNvSpPr txBox="1"/>
          <p:nvPr/>
        </p:nvSpPr>
        <p:spPr>
          <a:xfrm>
            <a:off x="500150" y="833100"/>
            <a:ext cx="28920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US" sz="2200">
                <a:solidFill>
                  <a:srgbClr val="434343"/>
                </a:solidFill>
                <a:latin typeface="Verdana"/>
                <a:ea typeface="Verdana"/>
                <a:cs typeface="Verdana"/>
                <a:sym typeface="Verdana"/>
              </a:rPr>
              <a:t>ACF </a:t>
            </a:r>
            <a:endParaRPr b="1" sz="2200">
              <a:solidFill>
                <a:srgbClr val="434343"/>
              </a:solidFill>
              <a:latin typeface="Verdana"/>
              <a:ea typeface="Verdana"/>
              <a:cs typeface="Verdana"/>
              <a:sym typeface="Verdana"/>
            </a:endParaRPr>
          </a:p>
        </p:txBody>
      </p:sp>
      <p:grpSp>
        <p:nvGrpSpPr>
          <p:cNvPr id="556" name="Google Shape;556;g12fb6916848_0_43"/>
          <p:cNvGrpSpPr/>
          <p:nvPr/>
        </p:nvGrpSpPr>
        <p:grpSpPr>
          <a:xfrm>
            <a:off x="586633" y="105562"/>
            <a:ext cx="10193062" cy="326100"/>
            <a:chOff x="4732" y="0"/>
            <a:chExt cx="10193062" cy="326100"/>
          </a:xfrm>
        </p:grpSpPr>
        <p:sp>
          <p:nvSpPr>
            <p:cNvPr id="557" name="Google Shape;557;g12fb6916848_0_43"/>
            <p:cNvSpPr/>
            <p:nvPr/>
          </p:nvSpPr>
          <p:spPr>
            <a:xfrm>
              <a:off x="4732" y="0"/>
              <a:ext cx="2754900" cy="326100"/>
            </a:xfrm>
            <a:prstGeom prst="chevron">
              <a:avLst>
                <a:gd fmla="val 50000" name="adj"/>
              </a:avLst>
            </a:prstGeom>
            <a:solidFill>
              <a:srgbClr val="D9D9D9"/>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g12fb6916848_0_43"/>
            <p:cNvSpPr txBox="1"/>
            <p:nvPr/>
          </p:nvSpPr>
          <p:spPr>
            <a:xfrm>
              <a:off x="167716"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Introduction</a:t>
              </a:r>
              <a:endParaRPr b="1">
                <a:solidFill>
                  <a:schemeClr val="lt1"/>
                </a:solidFill>
                <a:latin typeface="Verdana"/>
                <a:ea typeface="Verdana"/>
                <a:cs typeface="Verdana"/>
                <a:sym typeface="Verdana"/>
              </a:endParaRPr>
            </a:p>
          </p:txBody>
        </p:sp>
        <p:sp>
          <p:nvSpPr>
            <p:cNvPr id="559" name="Google Shape;559;g12fb6916848_0_43"/>
            <p:cNvSpPr/>
            <p:nvPr/>
          </p:nvSpPr>
          <p:spPr>
            <a:xfrm>
              <a:off x="2484119" y="0"/>
              <a:ext cx="2754900" cy="326100"/>
            </a:xfrm>
            <a:prstGeom prst="chevron">
              <a:avLst>
                <a:gd fmla="val 50000" name="adj"/>
              </a:avLst>
            </a:prstGeom>
            <a:solidFill>
              <a:srgbClr val="D1343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g12fb6916848_0_43"/>
            <p:cNvSpPr txBox="1"/>
            <p:nvPr/>
          </p:nvSpPr>
          <p:spPr>
            <a:xfrm>
              <a:off x="2647103" y="0"/>
              <a:ext cx="2428800" cy="326100"/>
            </a:xfrm>
            <a:prstGeom prst="rect">
              <a:avLst/>
            </a:prstGeom>
            <a:noFill/>
            <a:ln>
              <a:noFill/>
            </a:ln>
          </p:spPr>
          <p:txBody>
            <a:bodyPr anchorCtr="0" anchor="ctr" bIns="24000" lIns="72000" spcFirstLastPara="1" rIns="24000" wrap="square" tIns="24000">
              <a:noAutofit/>
            </a:bodyPr>
            <a:lstStyle/>
            <a:p>
              <a:pPr indent="0" lvl="0" marL="0" marR="0" rtl="0" algn="l">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               EDA</a:t>
              </a:r>
              <a:endParaRPr b="1">
                <a:solidFill>
                  <a:schemeClr val="lt1"/>
                </a:solidFill>
                <a:latin typeface="Verdana"/>
                <a:ea typeface="Verdana"/>
                <a:cs typeface="Verdana"/>
                <a:sym typeface="Verdana"/>
              </a:endParaRPr>
            </a:p>
          </p:txBody>
        </p:sp>
        <p:sp>
          <p:nvSpPr>
            <p:cNvPr id="561" name="Google Shape;561;g12fb6916848_0_43"/>
            <p:cNvSpPr/>
            <p:nvPr/>
          </p:nvSpPr>
          <p:spPr>
            <a:xfrm>
              <a:off x="4963507"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g12fb6916848_0_43"/>
            <p:cNvSpPr txBox="1"/>
            <p:nvPr/>
          </p:nvSpPr>
          <p:spPr>
            <a:xfrm>
              <a:off x="5126491"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Modeling &amp; Results</a:t>
              </a:r>
              <a:endParaRPr b="1">
                <a:solidFill>
                  <a:schemeClr val="lt1"/>
                </a:solidFill>
                <a:latin typeface="Verdana"/>
                <a:ea typeface="Verdana"/>
                <a:cs typeface="Verdana"/>
                <a:sym typeface="Verdana"/>
              </a:endParaRPr>
            </a:p>
          </p:txBody>
        </p:sp>
        <p:sp>
          <p:nvSpPr>
            <p:cNvPr id="563" name="Google Shape;563;g12fb6916848_0_43"/>
            <p:cNvSpPr/>
            <p:nvPr/>
          </p:nvSpPr>
          <p:spPr>
            <a:xfrm>
              <a:off x="7442894"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g12fb6916848_0_43"/>
            <p:cNvSpPr txBox="1"/>
            <p:nvPr/>
          </p:nvSpPr>
          <p:spPr>
            <a:xfrm>
              <a:off x="7605878"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Recommendation</a:t>
              </a:r>
              <a:endParaRPr b="1">
                <a:solidFill>
                  <a:schemeClr val="lt1"/>
                </a:solidFill>
                <a:latin typeface="Verdana"/>
                <a:ea typeface="Verdana"/>
                <a:cs typeface="Verdana"/>
                <a:sym typeface="Verdana"/>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cxnSp>
        <p:nvCxnSpPr>
          <p:cNvPr id="570" name="Google Shape;570;g12fb6916848_0_28"/>
          <p:cNvCxnSpPr/>
          <p:nvPr/>
        </p:nvCxnSpPr>
        <p:spPr>
          <a:xfrm>
            <a:off x="504080" y="556181"/>
            <a:ext cx="11167200" cy="0"/>
          </a:xfrm>
          <a:prstGeom prst="straightConnector1">
            <a:avLst/>
          </a:prstGeom>
          <a:noFill/>
          <a:ln cap="flat" cmpd="sng" w="28575">
            <a:solidFill>
              <a:srgbClr val="D1343F"/>
            </a:solidFill>
            <a:prstDash val="solid"/>
            <a:miter lim="800000"/>
            <a:headEnd len="sm" w="sm" type="none"/>
            <a:tailEnd len="sm" w="sm" type="none"/>
          </a:ln>
        </p:spPr>
      </p:cxnSp>
      <p:sp>
        <p:nvSpPr>
          <p:cNvPr id="571" name="Google Shape;571;g12fb6916848_0_28"/>
          <p:cNvSpPr/>
          <p:nvPr/>
        </p:nvSpPr>
        <p:spPr>
          <a:xfrm>
            <a:off x="512390" y="6512654"/>
            <a:ext cx="11167200" cy="304800"/>
          </a:xfrm>
          <a:prstGeom prst="rect">
            <a:avLst/>
          </a:prstGeom>
          <a:solidFill>
            <a:srgbClr val="3635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Calibri"/>
                <a:ea typeface="Calibri"/>
                <a:cs typeface="Calibri"/>
                <a:sym typeface="Calibri"/>
              </a:rPr>
              <a:t>                                                                                                                                                                                                                                                 Tesla, Inc. | 1</a:t>
            </a:r>
            <a:r>
              <a:rPr lang="en-US">
                <a:solidFill>
                  <a:schemeClr val="lt1"/>
                </a:solidFill>
                <a:latin typeface="Calibri"/>
                <a:ea typeface="Calibri"/>
                <a:cs typeface="Calibri"/>
                <a:sym typeface="Calibri"/>
              </a:rPr>
              <a:t>5</a:t>
            </a:r>
            <a:endParaRPr sz="1400">
              <a:solidFill>
                <a:schemeClr val="lt1"/>
              </a:solidFill>
              <a:latin typeface="Calibri"/>
              <a:ea typeface="Calibri"/>
              <a:cs typeface="Calibri"/>
              <a:sym typeface="Calibri"/>
            </a:endParaRPr>
          </a:p>
        </p:txBody>
      </p:sp>
      <p:pic>
        <p:nvPicPr>
          <p:cNvPr id="572" name="Google Shape;572;g12fb6916848_0_28"/>
          <p:cNvPicPr preferRelativeResize="0"/>
          <p:nvPr/>
        </p:nvPicPr>
        <p:blipFill>
          <a:blip r:embed="rId3">
            <a:alphaModFix/>
          </a:blip>
          <a:stretch>
            <a:fillRect/>
          </a:stretch>
        </p:blipFill>
        <p:spPr>
          <a:xfrm>
            <a:off x="570475" y="1811563"/>
            <a:ext cx="4717000" cy="1168566"/>
          </a:xfrm>
          <a:prstGeom prst="rect">
            <a:avLst/>
          </a:prstGeom>
          <a:noFill/>
          <a:ln>
            <a:noFill/>
          </a:ln>
        </p:spPr>
      </p:pic>
      <p:pic>
        <p:nvPicPr>
          <p:cNvPr id="573" name="Google Shape;573;g12fb6916848_0_28"/>
          <p:cNvPicPr preferRelativeResize="0"/>
          <p:nvPr/>
        </p:nvPicPr>
        <p:blipFill>
          <a:blip r:embed="rId4">
            <a:alphaModFix/>
          </a:blip>
          <a:stretch>
            <a:fillRect/>
          </a:stretch>
        </p:blipFill>
        <p:spPr>
          <a:xfrm>
            <a:off x="570475" y="4642896"/>
            <a:ext cx="4716998" cy="1190917"/>
          </a:xfrm>
          <a:prstGeom prst="rect">
            <a:avLst/>
          </a:prstGeom>
          <a:noFill/>
          <a:ln>
            <a:noFill/>
          </a:ln>
        </p:spPr>
      </p:pic>
      <p:pic>
        <p:nvPicPr>
          <p:cNvPr id="574" name="Google Shape;574;g12fb6916848_0_28"/>
          <p:cNvPicPr preferRelativeResize="0"/>
          <p:nvPr/>
        </p:nvPicPr>
        <p:blipFill>
          <a:blip r:embed="rId5">
            <a:alphaModFix/>
          </a:blip>
          <a:stretch>
            <a:fillRect/>
          </a:stretch>
        </p:blipFill>
        <p:spPr>
          <a:xfrm>
            <a:off x="570475" y="3205912"/>
            <a:ext cx="4716999" cy="1208767"/>
          </a:xfrm>
          <a:prstGeom prst="rect">
            <a:avLst/>
          </a:prstGeom>
          <a:noFill/>
          <a:ln>
            <a:noFill/>
          </a:ln>
        </p:spPr>
      </p:pic>
      <p:pic>
        <p:nvPicPr>
          <p:cNvPr id="575" name="Google Shape;575;g12fb6916848_0_28"/>
          <p:cNvPicPr preferRelativeResize="0"/>
          <p:nvPr/>
        </p:nvPicPr>
        <p:blipFill>
          <a:blip r:embed="rId6">
            <a:alphaModFix/>
          </a:blip>
          <a:stretch>
            <a:fillRect/>
          </a:stretch>
        </p:blipFill>
        <p:spPr>
          <a:xfrm>
            <a:off x="6209403" y="4796469"/>
            <a:ext cx="5266296" cy="943055"/>
          </a:xfrm>
          <a:prstGeom prst="rect">
            <a:avLst/>
          </a:prstGeom>
          <a:noFill/>
          <a:ln>
            <a:noFill/>
          </a:ln>
        </p:spPr>
      </p:pic>
      <p:pic>
        <p:nvPicPr>
          <p:cNvPr id="576" name="Google Shape;576;g12fb6916848_0_28"/>
          <p:cNvPicPr preferRelativeResize="0"/>
          <p:nvPr/>
        </p:nvPicPr>
        <p:blipFill>
          <a:blip r:embed="rId7">
            <a:alphaModFix/>
          </a:blip>
          <a:stretch>
            <a:fillRect/>
          </a:stretch>
        </p:blipFill>
        <p:spPr>
          <a:xfrm>
            <a:off x="6207600" y="3329084"/>
            <a:ext cx="5266299" cy="942405"/>
          </a:xfrm>
          <a:prstGeom prst="rect">
            <a:avLst/>
          </a:prstGeom>
          <a:noFill/>
          <a:ln>
            <a:noFill/>
          </a:ln>
        </p:spPr>
      </p:pic>
      <p:pic>
        <p:nvPicPr>
          <p:cNvPr id="577" name="Google Shape;577;g12fb6916848_0_28"/>
          <p:cNvPicPr preferRelativeResize="0"/>
          <p:nvPr/>
        </p:nvPicPr>
        <p:blipFill>
          <a:blip r:embed="rId8">
            <a:alphaModFix/>
          </a:blip>
          <a:stretch>
            <a:fillRect/>
          </a:stretch>
        </p:blipFill>
        <p:spPr>
          <a:xfrm>
            <a:off x="6207600" y="1881049"/>
            <a:ext cx="5266299" cy="963458"/>
          </a:xfrm>
          <a:prstGeom prst="rect">
            <a:avLst/>
          </a:prstGeom>
          <a:noFill/>
          <a:ln>
            <a:noFill/>
          </a:ln>
        </p:spPr>
      </p:pic>
      <p:sp>
        <p:nvSpPr>
          <p:cNvPr id="578" name="Google Shape;578;g12fb6916848_0_28"/>
          <p:cNvSpPr txBox="1"/>
          <p:nvPr/>
        </p:nvSpPr>
        <p:spPr>
          <a:xfrm>
            <a:off x="500150" y="833100"/>
            <a:ext cx="28920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US" sz="2200">
                <a:solidFill>
                  <a:srgbClr val="434343"/>
                </a:solidFill>
                <a:latin typeface="Verdana"/>
                <a:ea typeface="Verdana"/>
                <a:cs typeface="Verdana"/>
                <a:sym typeface="Verdana"/>
              </a:rPr>
              <a:t>ADF &amp; KPSS Test</a:t>
            </a:r>
            <a:endParaRPr b="1" sz="2200">
              <a:solidFill>
                <a:srgbClr val="434343"/>
              </a:solidFill>
              <a:latin typeface="Verdana"/>
              <a:ea typeface="Verdana"/>
              <a:cs typeface="Verdana"/>
              <a:sym typeface="Verdana"/>
            </a:endParaRPr>
          </a:p>
        </p:txBody>
      </p:sp>
      <p:sp>
        <p:nvSpPr>
          <p:cNvPr id="579" name="Google Shape;579;g12fb6916848_0_28"/>
          <p:cNvSpPr txBox="1"/>
          <p:nvPr/>
        </p:nvSpPr>
        <p:spPr>
          <a:xfrm>
            <a:off x="3906900" y="2444300"/>
            <a:ext cx="1380600" cy="4002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80" name="Google Shape;580;g12fb6916848_0_28"/>
          <p:cNvSpPr txBox="1"/>
          <p:nvPr/>
        </p:nvSpPr>
        <p:spPr>
          <a:xfrm>
            <a:off x="3906900" y="3871300"/>
            <a:ext cx="1380600" cy="4002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81" name="Google Shape;581;g12fb6916848_0_28"/>
          <p:cNvSpPr txBox="1"/>
          <p:nvPr/>
        </p:nvSpPr>
        <p:spPr>
          <a:xfrm>
            <a:off x="3906900" y="5263563"/>
            <a:ext cx="1380600" cy="4002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82" name="Google Shape;582;g12fb6916848_0_28"/>
          <p:cNvSpPr txBox="1"/>
          <p:nvPr/>
        </p:nvSpPr>
        <p:spPr>
          <a:xfrm>
            <a:off x="10095100" y="2424863"/>
            <a:ext cx="1380600" cy="4002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83" name="Google Shape;583;g12fb6916848_0_28"/>
          <p:cNvSpPr txBox="1"/>
          <p:nvPr/>
        </p:nvSpPr>
        <p:spPr>
          <a:xfrm>
            <a:off x="10020375" y="3871300"/>
            <a:ext cx="1455300" cy="4002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84" name="Google Shape;584;g12fb6916848_0_28"/>
          <p:cNvSpPr txBox="1"/>
          <p:nvPr/>
        </p:nvSpPr>
        <p:spPr>
          <a:xfrm>
            <a:off x="10293375" y="5339325"/>
            <a:ext cx="1182300" cy="4002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pSp>
        <p:nvGrpSpPr>
          <p:cNvPr id="585" name="Google Shape;585;g12fb6916848_0_28"/>
          <p:cNvGrpSpPr/>
          <p:nvPr/>
        </p:nvGrpSpPr>
        <p:grpSpPr>
          <a:xfrm>
            <a:off x="586633" y="105562"/>
            <a:ext cx="10193062" cy="326100"/>
            <a:chOff x="4732" y="0"/>
            <a:chExt cx="10193062" cy="326100"/>
          </a:xfrm>
        </p:grpSpPr>
        <p:sp>
          <p:nvSpPr>
            <p:cNvPr id="586" name="Google Shape;586;g12fb6916848_0_28"/>
            <p:cNvSpPr/>
            <p:nvPr/>
          </p:nvSpPr>
          <p:spPr>
            <a:xfrm>
              <a:off x="4732" y="0"/>
              <a:ext cx="2754900" cy="326100"/>
            </a:xfrm>
            <a:prstGeom prst="chevron">
              <a:avLst>
                <a:gd fmla="val 50000" name="adj"/>
              </a:avLst>
            </a:prstGeom>
            <a:solidFill>
              <a:srgbClr val="D9D9D9"/>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g12fb6916848_0_28"/>
            <p:cNvSpPr txBox="1"/>
            <p:nvPr/>
          </p:nvSpPr>
          <p:spPr>
            <a:xfrm>
              <a:off x="167716"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Introduction</a:t>
              </a:r>
              <a:endParaRPr b="1">
                <a:solidFill>
                  <a:schemeClr val="lt1"/>
                </a:solidFill>
                <a:latin typeface="Verdana"/>
                <a:ea typeface="Verdana"/>
                <a:cs typeface="Verdana"/>
                <a:sym typeface="Verdana"/>
              </a:endParaRPr>
            </a:p>
          </p:txBody>
        </p:sp>
        <p:sp>
          <p:nvSpPr>
            <p:cNvPr id="588" name="Google Shape;588;g12fb6916848_0_28"/>
            <p:cNvSpPr/>
            <p:nvPr/>
          </p:nvSpPr>
          <p:spPr>
            <a:xfrm>
              <a:off x="2484119" y="0"/>
              <a:ext cx="2754900" cy="326100"/>
            </a:xfrm>
            <a:prstGeom prst="chevron">
              <a:avLst>
                <a:gd fmla="val 50000" name="adj"/>
              </a:avLst>
            </a:prstGeom>
            <a:solidFill>
              <a:srgbClr val="D1343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g12fb6916848_0_28"/>
            <p:cNvSpPr txBox="1"/>
            <p:nvPr/>
          </p:nvSpPr>
          <p:spPr>
            <a:xfrm>
              <a:off x="2647103" y="0"/>
              <a:ext cx="2428800" cy="326100"/>
            </a:xfrm>
            <a:prstGeom prst="rect">
              <a:avLst/>
            </a:prstGeom>
            <a:noFill/>
            <a:ln>
              <a:noFill/>
            </a:ln>
          </p:spPr>
          <p:txBody>
            <a:bodyPr anchorCtr="0" anchor="ctr" bIns="24000" lIns="72000" spcFirstLastPara="1" rIns="24000" wrap="square" tIns="24000">
              <a:noAutofit/>
            </a:bodyPr>
            <a:lstStyle/>
            <a:p>
              <a:pPr indent="0" lvl="0" marL="0" marR="0" rtl="0" algn="l">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               EDA</a:t>
              </a:r>
              <a:endParaRPr b="1">
                <a:solidFill>
                  <a:schemeClr val="lt1"/>
                </a:solidFill>
                <a:latin typeface="Verdana"/>
                <a:ea typeface="Verdana"/>
                <a:cs typeface="Verdana"/>
                <a:sym typeface="Verdana"/>
              </a:endParaRPr>
            </a:p>
          </p:txBody>
        </p:sp>
        <p:sp>
          <p:nvSpPr>
            <p:cNvPr id="590" name="Google Shape;590;g12fb6916848_0_28"/>
            <p:cNvSpPr/>
            <p:nvPr/>
          </p:nvSpPr>
          <p:spPr>
            <a:xfrm>
              <a:off x="4963507"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g12fb6916848_0_28"/>
            <p:cNvSpPr txBox="1"/>
            <p:nvPr/>
          </p:nvSpPr>
          <p:spPr>
            <a:xfrm>
              <a:off x="5126491"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Modeling &amp; Results</a:t>
              </a:r>
              <a:endParaRPr b="1">
                <a:solidFill>
                  <a:schemeClr val="lt1"/>
                </a:solidFill>
                <a:latin typeface="Verdana"/>
                <a:ea typeface="Verdana"/>
                <a:cs typeface="Verdana"/>
                <a:sym typeface="Verdana"/>
              </a:endParaRPr>
            </a:p>
          </p:txBody>
        </p:sp>
        <p:sp>
          <p:nvSpPr>
            <p:cNvPr id="592" name="Google Shape;592;g12fb6916848_0_28"/>
            <p:cNvSpPr/>
            <p:nvPr/>
          </p:nvSpPr>
          <p:spPr>
            <a:xfrm>
              <a:off x="7442894"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g12fb6916848_0_28"/>
            <p:cNvSpPr txBox="1"/>
            <p:nvPr/>
          </p:nvSpPr>
          <p:spPr>
            <a:xfrm>
              <a:off x="7605878"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Recommendation</a:t>
              </a:r>
              <a:endParaRPr b="1">
                <a:solidFill>
                  <a:schemeClr val="lt1"/>
                </a:solidFill>
                <a:latin typeface="Verdana"/>
                <a:ea typeface="Verdana"/>
                <a:cs typeface="Verdana"/>
                <a:sym typeface="Verdana"/>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cxnSp>
        <p:nvCxnSpPr>
          <p:cNvPr id="599" name="Google Shape;599;g130a7fde4c0_0_2"/>
          <p:cNvCxnSpPr/>
          <p:nvPr/>
        </p:nvCxnSpPr>
        <p:spPr>
          <a:xfrm>
            <a:off x="504080" y="556181"/>
            <a:ext cx="11167200" cy="0"/>
          </a:xfrm>
          <a:prstGeom prst="straightConnector1">
            <a:avLst/>
          </a:prstGeom>
          <a:noFill/>
          <a:ln cap="flat" cmpd="sng" w="28575">
            <a:solidFill>
              <a:srgbClr val="D1343F"/>
            </a:solidFill>
            <a:prstDash val="solid"/>
            <a:miter lim="800000"/>
            <a:headEnd len="sm" w="sm" type="none"/>
            <a:tailEnd len="sm" w="sm" type="none"/>
          </a:ln>
        </p:spPr>
      </p:cxnSp>
      <p:sp>
        <p:nvSpPr>
          <p:cNvPr id="600" name="Google Shape;600;g130a7fde4c0_0_2"/>
          <p:cNvSpPr/>
          <p:nvPr/>
        </p:nvSpPr>
        <p:spPr>
          <a:xfrm>
            <a:off x="512390" y="6512654"/>
            <a:ext cx="11167200" cy="304800"/>
          </a:xfrm>
          <a:prstGeom prst="rect">
            <a:avLst/>
          </a:prstGeom>
          <a:solidFill>
            <a:srgbClr val="3635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Calibri"/>
                <a:ea typeface="Calibri"/>
                <a:cs typeface="Calibri"/>
                <a:sym typeface="Calibri"/>
              </a:rPr>
              <a:t>                                                                                                                                                                                                                                                 Tesla, Inc. | 1</a:t>
            </a:r>
            <a:r>
              <a:rPr lang="en-US">
                <a:solidFill>
                  <a:schemeClr val="lt1"/>
                </a:solidFill>
                <a:latin typeface="Calibri"/>
                <a:ea typeface="Calibri"/>
                <a:cs typeface="Calibri"/>
                <a:sym typeface="Calibri"/>
              </a:rPr>
              <a:t>5</a:t>
            </a:r>
            <a:endParaRPr sz="1400">
              <a:solidFill>
                <a:schemeClr val="lt1"/>
              </a:solidFill>
              <a:latin typeface="Calibri"/>
              <a:ea typeface="Calibri"/>
              <a:cs typeface="Calibri"/>
              <a:sym typeface="Calibri"/>
            </a:endParaRPr>
          </a:p>
        </p:txBody>
      </p:sp>
      <p:grpSp>
        <p:nvGrpSpPr>
          <p:cNvPr id="601" name="Google Shape;601;g130a7fde4c0_0_2"/>
          <p:cNvGrpSpPr/>
          <p:nvPr/>
        </p:nvGrpSpPr>
        <p:grpSpPr>
          <a:xfrm>
            <a:off x="508812" y="127356"/>
            <a:ext cx="10193062" cy="326100"/>
            <a:chOff x="4732" y="0"/>
            <a:chExt cx="10193062" cy="326100"/>
          </a:xfrm>
        </p:grpSpPr>
        <p:sp>
          <p:nvSpPr>
            <p:cNvPr id="602" name="Google Shape;602;g130a7fde4c0_0_2"/>
            <p:cNvSpPr/>
            <p:nvPr/>
          </p:nvSpPr>
          <p:spPr>
            <a:xfrm>
              <a:off x="4732"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603" name="Google Shape;603;g130a7fde4c0_0_2"/>
            <p:cNvSpPr txBox="1"/>
            <p:nvPr/>
          </p:nvSpPr>
          <p:spPr>
            <a:xfrm>
              <a:off x="167716"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Introduction</a:t>
              </a:r>
              <a:endParaRPr b="1">
                <a:solidFill>
                  <a:schemeClr val="lt1"/>
                </a:solidFill>
                <a:latin typeface="Verdana"/>
                <a:ea typeface="Verdana"/>
                <a:cs typeface="Verdana"/>
                <a:sym typeface="Verdana"/>
              </a:endParaRPr>
            </a:p>
          </p:txBody>
        </p:sp>
        <p:sp>
          <p:nvSpPr>
            <p:cNvPr id="604" name="Google Shape;604;g130a7fde4c0_0_2"/>
            <p:cNvSpPr/>
            <p:nvPr/>
          </p:nvSpPr>
          <p:spPr>
            <a:xfrm>
              <a:off x="2484119"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605" name="Google Shape;605;g130a7fde4c0_0_2"/>
            <p:cNvSpPr txBox="1"/>
            <p:nvPr/>
          </p:nvSpPr>
          <p:spPr>
            <a:xfrm>
              <a:off x="2647103"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EDA</a:t>
              </a:r>
              <a:endParaRPr b="1">
                <a:solidFill>
                  <a:schemeClr val="lt1"/>
                </a:solidFill>
                <a:latin typeface="Verdana"/>
                <a:ea typeface="Verdana"/>
                <a:cs typeface="Verdana"/>
                <a:sym typeface="Verdana"/>
              </a:endParaRPr>
            </a:p>
          </p:txBody>
        </p:sp>
        <p:sp>
          <p:nvSpPr>
            <p:cNvPr id="606" name="Google Shape;606;g130a7fde4c0_0_2"/>
            <p:cNvSpPr/>
            <p:nvPr/>
          </p:nvSpPr>
          <p:spPr>
            <a:xfrm>
              <a:off x="4963507" y="0"/>
              <a:ext cx="2754900" cy="326100"/>
            </a:xfrm>
            <a:prstGeom prst="chevron">
              <a:avLst>
                <a:gd fmla="val 50000" name="adj"/>
              </a:avLst>
            </a:prstGeom>
            <a:solidFill>
              <a:srgbClr val="D1343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607" name="Google Shape;607;g130a7fde4c0_0_2"/>
            <p:cNvSpPr txBox="1"/>
            <p:nvPr/>
          </p:nvSpPr>
          <p:spPr>
            <a:xfrm>
              <a:off x="5126491"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Modeling &amp; Results</a:t>
              </a:r>
              <a:endParaRPr b="1">
                <a:solidFill>
                  <a:schemeClr val="lt1"/>
                </a:solidFill>
                <a:latin typeface="Verdana"/>
                <a:ea typeface="Verdana"/>
                <a:cs typeface="Verdana"/>
                <a:sym typeface="Verdana"/>
              </a:endParaRPr>
            </a:p>
          </p:txBody>
        </p:sp>
        <p:sp>
          <p:nvSpPr>
            <p:cNvPr id="608" name="Google Shape;608;g130a7fde4c0_0_2"/>
            <p:cNvSpPr/>
            <p:nvPr/>
          </p:nvSpPr>
          <p:spPr>
            <a:xfrm>
              <a:off x="7442894"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609" name="Google Shape;609;g130a7fde4c0_0_2"/>
            <p:cNvSpPr txBox="1"/>
            <p:nvPr/>
          </p:nvSpPr>
          <p:spPr>
            <a:xfrm>
              <a:off x="7605878"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Recommendation</a:t>
              </a:r>
              <a:endParaRPr b="1">
                <a:solidFill>
                  <a:schemeClr val="lt1"/>
                </a:solidFill>
                <a:latin typeface="Verdana"/>
                <a:ea typeface="Verdana"/>
                <a:cs typeface="Verdana"/>
                <a:sym typeface="Verdana"/>
              </a:endParaRPr>
            </a:p>
          </p:txBody>
        </p:sp>
      </p:grpSp>
      <p:sp>
        <p:nvSpPr>
          <p:cNvPr id="610" name="Google Shape;610;g130a7fde4c0_0_2"/>
          <p:cNvSpPr txBox="1"/>
          <p:nvPr/>
        </p:nvSpPr>
        <p:spPr>
          <a:xfrm>
            <a:off x="623900" y="730175"/>
            <a:ext cx="5472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rgbClr val="424242"/>
                </a:solidFill>
                <a:latin typeface="Verdana"/>
                <a:ea typeface="Verdana"/>
                <a:cs typeface="Verdana"/>
                <a:sym typeface="Verdana"/>
              </a:rPr>
              <a:t>Prophet Curve Fitting Model</a:t>
            </a:r>
            <a:endParaRPr b="1" sz="2200">
              <a:solidFill>
                <a:srgbClr val="424242"/>
              </a:solidFill>
              <a:latin typeface="Verdana"/>
              <a:ea typeface="Verdana"/>
              <a:cs typeface="Verdana"/>
              <a:sym typeface="Verdana"/>
            </a:endParaRPr>
          </a:p>
        </p:txBody>
      </p:sp>
      <p:pic>
        <p:nvPicPr>
          <p:cNvPr id="611" name="Google Shape;611;g130a7fde4c0_0_2"/>
          <p:cNvPicPr preferRelativeResize="0"/>
          <p:nvPr/>
        </p:nvPicPr>
        <p:blipFill>
          <a:blip r:embed="rId3">
            <a:alphaModFix/>
          </a:blip>
          <a:stretch>
            <a:fillRect/>
          </a:stretch>
        </p:blipFill>
        <p:spPr>
          <a:xfrm>
            <a:off x="709213" y="1427375"/>
            <a:ext cx="5676026" cy="2546625"/>
          </a:xfrm>
          <a:prstGeom prst="rect">
            <a:avLst/>
          </a:prstGeom>
          <a:noFill/>
          <a:ln>
            <a:noFill/>
          </a:ln>
        </p:spPr>
      </p:pic>
      <p:graphicFrame>
        <p:nvGraphicFramePr>
          <p:cNvPr id="612" name="Google Shape;612;g130a7fde4c0_0_2"/>
          <p:cNvGraphicFramePr/>
          <p:nvPr/>
        </p:nvGraphicFramePr>
        <p:xfrm>
          <a:off x="9175025" y="1956275"/>
          <a:ext cx="3000000" cy="3000000"/>
        </p:xfrm>
        <a:graphic>
          <a:graphicData uri="http://schemas.openxmlformats.org/drawingml/2006/table">
            <a:tbl>
              <a:tblPr>
                <a:noFill/>
                <a:tableStyleId>{AAEF836D-5DC8-4ABF-B9EE-8E78A9DC85D7}</a:tableStyleId>
              </a:tblPr>
              <a:tblGrid>
                <a:gridCol w="763425"/>
                <a:gridCol w="763425"/>
              </a:tblGrid>
              <a:tr h="332825">
                <a:tc>
                  <a:txBody>
                    <a:bodyPr/>
                    <a:lstStyle/>
                    <a:p>
                      <a:pPr indent="0" lvl="0" marL="0" rtl="0" algn="l">
                        <a:spcBef>
                          <a:spcPts val="0"/>
                        </a:spcBef>
                        <a:spcAft>
                          <a:spcPts val="0"/>
                        </a:spcAft>
                        <a:buNone/>
                      </a:pPr>
                      <a:r>
                        <a:rPr lang="en-US"/>
                        <a:t>MAPE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latin typeface="Verdana"/>
                          <a:ea typeface="Verdana"/>
                          <a:cs typeface="Verdana"/>
                          <a:sym typeface="Verdana"/>
                        </a:rPr>
                        <a:t>0.15</a:t>
                      </a:r>
                      <a:endParaRPr sz="1200"/>
                    </a:p>
                  </a:txBody>
                  <a:tcPr marT="91425" marB="91425" marR="91425" marL="91425"/>
                </a:tc>
              </a:tr>
              <a:tr h="332825">
                <a:tc>
                  <a:txBody>
                    <a:bodyPr/>
                    <a:lstStyle/>
                    <a:p>
                      <a:pPr indent="0" lvl="0" marL="0" rtl="0" algn="l">
                        <a:spcBef>
                          <a:spcPts val="0"/>
                        </a:spcBef>
                        <a:spcAft>
                          <a:spcPts val="0"/>
                        </a:spcAft>
                        <a:buNone/>
                      </a:pPr>
                      <a:r>
                        <a:rPr lang="en-US"/>
                        <a:t>RMSE</a:t>
                      </a:r>
                      <a:endParaRPr/>
                    </a:p>
                  </a:txBody>
                  <a:tcPr marT="91425" marB="91425" marR="91425" marL="91425"/>
                </a:tc>
                <a:tc>
                  <a:txBody>
                    <a:bodyPr/>
                    <a:lstStyle/>
                    <a:p>
                      <a:pPr indent="0" lvl="0" marL="0" rtl="0" algn="l">
                        <a:spcBef>
                          <a:spcPts val="0"/>
                        </a:spcBef>
                        <a:spcAft>
                          <a:spcPts val="0"/>
                        </a:spcAft>
                        <a:buNone/>
                      </a:pPr>
                      <a:r>
                        <a:rPr lang="en-US" sz="1200"/>
                        <a:t>173.86</a:t>
                      </a:r>
                      <a:endParaRPr sz="1200"/>
                    </a:p>
                  </a:txBody>
                  <a:tcPr marT="91425" marB="91425" marR="91425" marL="91425"/>
                </a:tc>
              </a:tr>
            </a:tbl>
          </a:graphicData>
        </a:graphic>
      </p:graphicFrame>
      <p:pic>
        <p:nvPicPr>
          <p:cNvPr id="613" name="Google Shape;613;g130a7fde4c0_0_2"/>
          <p:cNvPicPr preferRelativeResize="0"/>
          <p:nvPr/>
        </p:nvPicPr>
        <p:blipFill>
          <a:blip r:embed="rId4">
            <a:alphaModFix/>
          </a:blip>
          <a:stretch>
            <a:fillRect/>
          </a:stretch>
        </p:blipFill>
        <p:spPr>
          <a:xfrm>
            <a:off x="1767391" y="4037323"/>
            <a:ext cx="3185025" cy="2181525"/>
          </a:xfrm>
          <a:prstGeom prst="rect">
            <a:avLst/>
          </a:prstGeom>
          <a:noFill/>
          <a:ln>
            <a:noFill/>
          </a:ln>
        </p:spPr>
      </p:pic>
      <p:pic>
        <p:nvPicPr>
          <p:cNvPr id="614" name="Google Shape;614;g130a7fde4c0_0_2"/>
          <p:cNvPicPr preferRelativeResize="0"/>
          <p:nvPr/>
        </p:nvPicPr>
        <p:blipFill>
          <a:blip r:embed="rId5">
            <a:alphaModFix/>
          </a:blip>
          <a:stretch>
            <a:fillRect/>
          </a:stretch>
        </p:blipFill>
        <p:spPr>
          <a:xfrm>
            <a:off x="7361308" y="4037325"/>
            <a:ext cx="3103990" cy="21815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cxnSp>
        <p:nvCxnSpPr>
          <p:cNvPr id="620" name="Google Shape;620;g1302e023265_0_23"/>
          <p:cNvCxnSpPr/>
          <p:nvPr/>
        </p:nvCxnSpPr>
        <p:spPr>
          <a:xfrm>
            <a:off x="504080" y="556181"/>
            <a:ext cx="11167200" cy="0"/>
          </a:xfrm>
          <a:prstGeom prst="straightConnector1">
            <a:avLst/>
          </a:prstGeom>
          <a:noFill/>
          <a:ln cap="flat" cmpd="sng" w="28575">
            <a:solidFill>
              <a:srgbClr val="D1343F"/>
            </a:solidFill>
            <a:prstDash val="solid"/>
            <a:miter lim="800000"/>
            <a:headEnd len="sm" w="sm" type="none"/>
            <a:tailEnd len="sm" w="sm" type="none"/>
          </a:ln>
        </p:spPr>
      </p:cxnSp>
      <p:sp>
        <p:nvSpPr>
          <p:cNvPr id="621" name="Google Shape;621;g1302e023265_0_23"/>
          <p:cNvSpPr/>
          <p:nvPr/>
        </p:nvSpPr>
        <p:spPr>
          <a:xfrm>
            <a:off x="512390" y="6512654"/>
            <a:ext cx="11167200" cy="304800"/>
          </a:xfrm>
          <a:prstGeom prst="rect">
            <a:avLst/>
          </a:prstGeom>
          <a:solidFill>
            <a:srgbClr val="3635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Calibri"/>
                <a:ea typeface="Calibri"/>
                <a:cs typeface="Calibri"/>
                <a:sym typeface="Calibri"/>
              </a:rPr>
              <a:t>                                                                                                                                                                                                                                                 Tesla, Inc. | 1</a:t>
            </a:r>
            <a:r>
              <a:rPr lang="en-US">
                <a:solidFill>
                  <a:schemeClr val="lt1"/>
                </a:solidFill>
                <a:latin typeface="Calibri"/>
                <a:ea typeface="Calibri"/>
                <a:cs typeface="Calibri"/>
                <a:sym typeface="Calibri"/>
              </a:rPr>
              <a:t>4</a:t>
            </a:r>
            <a:endParaRPr sz="1400">
              <a:solidFill>
                <a:schemeClr val="lt1"/>
              </a:solidFill>
              <a:latin typeface="Calibri"/>
              <a:ea typeface="Calibri"/>
              <a:cs typeface="Calibri"/>
              <a:sym typeface="Calibri"/>
            </a:endParaRPr>
          </a:p>
        </p:txBody>
      </p:sp>
      <p:grpSp>
        <p:nvGrpSpPr>
          <p:cNvPr id="622" name="Google Shape;622;g1302e023265_0_23"/>
          <p:cNvGrpSpPr/>
          <p:nvPr/>
        </p:nvGrpSpPr>
        <p:grpSpPr>
          <a:xfrm>
            <a:off x="508812" y="127356"/>
            <a:ext cx="10193062" cy="326100"/>
            <a:chOff x="4732" y="0"/>
            <a:chExt cx="10193062" cy="326100"/>
          </a:xfrm>
        </p:grpSpPr>
        <p:sp>
          <p:nvSpPr>
            <p:cNvPr id="623" name="Google Shape;623;g1302e023265_0_23"/>
            <p:cNvSpPr/>
            <p:nvPr/>
          </p:nvSpPr>
          <p:spPr>
            <a:xfrm>
              <a:off x="4732"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624" name="Google Shape;624;g1302e023265_0_23"/>
            <p:cNvSpPr txBox="1"/>
            <p:nvPr/>
          </p:nvSpPr>
          <p:spPr>
            <a:xfrm>
              <a:off x="167716"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Introduction</a:t>
              </a:r>
              <a:endParaRPr b="1">
                <a:solidFill>
                  <a:schemeClr val="lt1"/>
                </a:solidFill>
                <a:latin typeface="Verdana"/>
                <a:ea typeface="Verdana"/>
                <a:cs typeface="Verdana"/>
                <a:sym typeface="Verdana"/>
              </a:endParaRPr>
            </a:p>
          </p:txBody>
        </p:sp>
        <p:sp>
          <p:nvSpPr>
            <p:cNvPr id="625" name="Google Shape;625;g1302e023265_0_23"/>
            <p:cNvSpPr/>
            <p:nvPr/>
          </p:nvSpPr>
          <p:spPr>
            <a:xfrm>
              <a:off x="2484119"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626" name="Google Shape;626;g1302e023265_0_23"/>
            <p:cNvSpPr txBox="1"/>
            <p:nvPr/>
          </p:nvSpPr>
          <p:spPr>
            <a:xfrm>
              <a:off x="2647103"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EDA</a:t>
              </a:r>
              <a:endParaRPr b="1">
                <a:solidFill>
                  <a:schemeClr val="lt1"/>
                </a:solidFill>
                <a:latin typeface="Verdana"/>
                <a:ea typeface="Verdana"/>
                <a:cs typeface="Verdana"/>
                <a:sym typeface="Verdana"/>
              </a:endParaRPr>
            </a:p>
          </p:txBody>
        </p:sp>
        <p:sp>
          <p:nvSpPr>
            <p:cNvPr id="627" name="Google Shape;627;g1302e023265_0_23"/>
            <p:cNvSpPr/>
            <p:nvPr/>
          </p:nvSpPr>
          <p:spPr>
            <a:xfrm>
              <a:off x="4963507" y="0"/>
              <a:ext cx="2754900" cy="326100"/>
            </a:xfrm>
            <a:prstGeom prst="chevron">
              <a:avLst>
                <a:gd fmla="val 50000" name="adj"/>
              </a:avLst>
            </a:prstGeom>
            <a:solidFill>
              <a:srgbClr val="D1343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628" name="Google Shape;628;g1302e023265_0_23"/>
            <p:cNvSpPr txBox="1"/>
            <p:nvPr/>
          </p:nvSpPr>
          <p:spPr>
            <a:xfrm>
              <a:off x="5126491"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Modeling &amp; Results</a:t>
              </a:r>
              <a:endParaRPr b="1">
                <a:solidFill>
                  <a:schemeClr val="lt1"/>
                </a:solidFill>
                <a:latin typeface="Verdana"/>
                <a:ea typeface="Verdana"/>
                <a:cs typeface="Verdana"/>
                <a:sym typeface="Verdana"/>
              </a:endParaRPr>
            </a:p>
          </p:txBody>
        </p:sp>
        <p:sp>
          <p:nvSpPr>
            <p:cNvPr id="629" name="Google Shape;629;g1302e023265_0_23"/>
            <p:cNvSpPr/>
            <p:nvPr/>
          </p:nvSpPr>
          <p:spPr>
            <a:xfrm>
              <a:off x="7442894"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630" name="Google Shape;630;g1302e023265_0_23"/>
            <p:cNvSpPr txBox="1"/>
            <p:nvPr/>
          </p:nvSpPr>
          <p:spPr>
            <a:xfrm>
              <a:off x="7605878"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Recommendation</a:t>
              </a:r>
              <a:endParaRPr b="1">
                <a:solidFill>
                  <a:schemeClr val="lt1"/>
                </a:solidFill>
                <a:latin typeface="Verdana"/>
                <a:ea typeface="Verdana"/>
                <a:cs typeface="Verdana"/>
                <a:sym typeface="Verdana"/>
              </a:endParaRPr>
            </a:p>
          </p:txBody>
        </p:sp>
      </p:grpSp>
      <p:sp>
        <p:nvSpPr>
          <p:cNvPr id="631" name="Google Shape;631;g1302e023265_0_23"/>
          <p:cNvSpPr txBox="1"/>
          <p:nvPr/>
        </p:nvSpPr>
        <p:spPr>
          <a:xfrm>
            <a:off x="508000" y="818000"/>
            <a:ext cx="3398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rgbClr val="434343"/>
                </a:solidFill>
                <a:latin typeface="Verdana"/>
                <a:ea typeface="Verdana"/>
                <a:cs typeface="Verdana"/>
                <a:sym typeface="Verdana"/>
              </a:rPr>
              <a:t>Results Comparison</a:t>
            </a:r>
            <a:endParaRPr b="1" sz="2200">
              <a:solidFill>
                <a:srgbClr val="434343"/>
              </a:solidFill>
              <a:latin typeface="Verdana"/>
              <a:ea typeface="Verdana"/>
              <a:cs typeface="Verdana"/>
              <a:sym typeface="Verdana"/>
            </a:endParaRPr>
          </a:p>
        </p:txBody>
      </p:sp>
      <p:graphicFrame>
        <p:nvGraphicFramePr>
          <p:cNvPr id="632" name="Google Shape;632;g1302e023265_0_23"/>
          <p:cNvGraphicFramePr/>
          <p:nvPr/>
        </p:nvGraphicFramePr>
        <p:xfrm>
          <a:off x="1040013" y="2091857"/>
          <a:ext cx="3000000" cy="3000000"/>
        </p:xfrm>
        <a:graphic>
          <a:graphicData uri="http://schemas.openxmlformats.org/drawingml/2006/table">
            <a:tbl>
              <a:tblPr>
                <a:noFill/>
                <a:tableStyleId>{AAEF836D-5DC8-4ABF-B9EE-8E78A9DC85D7}</a:tableStyleId>
              </a:tblPr>
              <a:tblGrid>
                <a:gridCol w="1420700"/>
                <a:gridCol w="1420700"/>
                <a:gridCol w="1420700"/>
                <a:gridCol w="1552575"/>
                <a:gridCol w="1288800"/>
              </a:tblGrid>
              <a:tr h="711950">
                <a:tc>
                  <a:txBody>
                    <a:bodyPr/>
                    <a:lstStyle/>
                    <a:p>
                      <a:pPr indent="0" lvl="0" marL="0" rtl="0" algn="ctr">
                        <a:spcBef>
                          <a:spcPts val="0"/>
                        </a:spcBef>
                        <a:spcAft>
                          <a:spcPts val="0"/>
                        </a:spcAft>
                        <a:buNone/>
                      </a:pPr>
                      <a:r>
                        <a:t/>
                      </a:r>
                      <a:endParaRPr b="1">
                        <a:latin typeface="Verdana"/>
                        <a:ea typeface="Verdana"/>
                        <a:cs typeface="Verdana"/>
                        <a:sym typeface="Verdana"/>
                      </a:endParaRPr>
                    </a:p>
                  </a:txBody>
                  <a:tcPr marT="91425" marB="91425" marR="91425" marL="91425"/>
                </a:tc>
                <a:tc>
                  <a:txBody>
                    <a:bodyPr/>
                    <a:lstStyle/>
                    <a:p>
                      <a:pPr indent="0" lvl="0" marL="0" rtl="0" algn="ctr">
                        <a:spcBef>
                          <a:spcPts val="0"/>
                        </a:spcBef>
                        <a:spcAft>
                          <a:spcPts val="0"/>
                        </a:spcAft>
                        <a:buNone/>
                      </a:pPr>
                      <a:r>
                        <a:rPr b="1" lang="en-US">
                          <a:solidFill>
                            <a:schemeClr val="lt1"/>
                          </a:solidFill>
                          <a:latin typeface="Verdana"/>
                          <a:ea typeface="Verdana"/>
                          <a:cs typeface="Verdana"/>
                          <a:sym typeface="Verdana"/>
                        </a:rPr>
                        <a:t>Naïve</a:t>
                      </a:r>
                      <a:endParaRPr b="1">
                        <a:solidFill>
                          <a:schemeClr val="lt1"/>
                        </a:solidFill>
                        <a:latin typeface="Verdana"/>
                        <a:ea typeface="Verdana"/>
                        <a:cs typeface="Verdana"/>
                        <a:sym typeface="Verdana"/>
                      </a:endParaRPr>
                    </a:p>
                  </a:txBody>
                  <a:tcPr marT="91425" marB="91425" marR="91425" marL="91425" anchor="ctr">
                    <a:solidFill>
                      <a:srgbClr val="E06666"/>
                    </a:solidFill>
                  </a:tcPr>
                </a:tc>
                <a:tc>
                  <a:txBody>
                    <a:bodyPr/>
                    <a:lstStyle/>
                    <a:p>
                      <a:pPr indent="0" lvl="0" marL="0" rtl="0" algn="ctr">
                        <a:spcBef>
                          <a:spcPts val="0"/>
                        </a:spcBef>
                        <a:spcAft>
                          <a:spcPts val="0"/>
                        </a:spcAft>
                        <a:buClr>
                          <a:schemeClr val="dk1"/>
                        </a:buClr>
                        <a:buSzPts val="1100"/>
                        <a:buFont typeface="Arial"/>
                        <a:buNone/>
                      </a:pPr>
                      <a:r>
                        <a:rPr b="1" lang="en-US">
                          <a:solidFill>
                            <a:schemeClr val="lt1"/>
                          </a:solidFill>
                          <a:latin typeface="Verdana"/>
                          <a:ea typeface="Verdana"/>
                          <a:cs typeface="Verdana"/>
                          <a:sym typeface="Verdana"/>
                        </a:rPr>
                        <a:t>Exp. S (ETS)</a:t>
                      </a:r>
                      <a:endParaRPr b="1">
                        <a:solidFill>
                          <a:schemeClr val="lt1"/>
                        </a:solidFill>
                        <a:latin typeface="Verdana"/>
                        <a:ea typeface="Verdana"/>
                        <a:cs typeface="Verdana"/>
                        <a:sym typeface="Verdana"/>
                      </a:endParaRPr>
                    </a:p>
                  </a:txBody>
                  <a:tcPr marT="91425" marB="91425" marR="91425" marL="91425" anchor="ctr">
                    <a:solidFill>
                      <a:srgbClr val="E06666"/>
                    </a:solidFill>
                  </a:tcPr>
                </a:tc>
                <a:tc>
                  <a:txBody>
                    <a:bodyPr/>
                    <a:lstStyle/>
                    <a:p>
                      <a:pPr indent="0" lvl="0" marL="0" rtl="0" algn="ctr">
                        <a:lnSpc>
                          <a:spcPct val="100000"/>
                        </a:lnSpc>
                        <a:spcBef>
                          <a:spcPts val="0"/>
                        </a:spcBef>
                        <a:spcAft>
                          <a:spcPts val="0"/>
                        </a:spcAft>
                        <a:buNone/>
                      </a:pPr>
                      <a:r>
                        <a:rPr b="1" lang="en-US">
                          <a:solidFill>
                            <a:schemeClr val="lt1"/>
                          </a:solidFill>
                          <a:latin typeface="Verdana"/>
                          <a:ea typeface="Verdana"/>
                          <a:cs typeface="Verdana"/>
                          <a:sym typeface="Verdana"/>
                        </a:rPr>
                        <a:t>Holt’s Trend</a:t>
                      </a:r>
                      <a:endParaRPr b="1">
                        <a:solidFill>
                          <a:schemeClr val="lt1"/>
                        </a:solidFill>
                        <a:latin typeface="Verdana"/>
                        <a:ea typeface="Verdana"/>
                        <a:cs typeface="Verdana"/>
                        <a:sym typeface="Verdana"/>
                      </a:endParaRPr>
                    </a:p>
                  </a:txBody>
                  <a:tcPr marT="91425" marB="91425" marR="91425" marL="91425" anchor="ctr">
                    <a:solidFill>
                      <a:srgbClr val="E06666"/>
                    </a:solidFill>
                  </a:tcPr>
                </a:tc>
                <a:tc>
                  <a:txBody>
                    <a:bodyPr/>
                    <a:lstStyle/>
                    <a:p>
                      <a:pPr indent="0" lvl="0" marL="0" rtl="0" algn="ctr">
                        <a:lnSpc>
                          <a:spcPct val="100000"/>
                        </a:lnSpc>
                        <a:spcBef>
                          <a:spcPts val="0"/>
                        </a:spcBef>
                        <a:spcAft>
                          <a:spcPts val="0"/>
                        </a:spcAft>
                        <a:buNone/>
                      </a:pPr>
                      <a:r>
                        <a:rPr b="1" lang="en-US">
                          <a:solidFill>
                            <a:schemeClr val="lt1"/>
                          </a:solidFill>
                          <a:latin typeface="Verdana"/>
                          <a:ea typeface="Verdana"/>
                          <a:cs typeface="Verdana"/>
                          <a:sym typeface="Verdana"/>
                        </a:rPr>
                        <a:t>Prophet</a:t>
                      </a:r>
                      <a:endParaRPr b="1">
                        <a:solidFill>
                          <a:schemeClr val="lt1"/>
                        </a:solidFill>
                        <a:latin typeface="Verdana"/>
                        <a:ea typeface="Verdana"/>
                        <a:cs typeface="Verdana"/>
                        <a:sym typeface="Verdana"/>
                      </a:endParaRPr>
                    </a:p>
                  </a:txBody>
                  <a:tcPr marT="91425" marB="91425" marR="91425" marL="91425" anchor="ctr">
                    <a:solidFill>
                      <a:srgbClr val="E06666"/>
                    </a:solidFill>
                  </a:tcPr>
                </a:tc>
              </a:tr>
              <a:tr h="453525">
                <a:tc>
                  <a:txBody>
                    <a:bodyPr/>
                    <a:lstStyle/>
                    <a:p>
                      <a:pPr indent="0" lvl="0" marL="0" rtl="0" algn="ctr">
                        <a:spcBef>
                          <a:spcPts val="0"/>
                        </a:spcBef>
                        <a:spcAft>
                          <a:spcPts val="0"/>
                        </a:spcAft>
                        <a:buNone/>
                      </a:pPr>
                      <a:r>
                        <a:rPr b="1" lang="en-US">
                          <a:solidFill>
                            <a:schemeClr val="lt1"/>
                          </a:solidFill>
                          <a:latin typeface="Verdana"/>
                          <a:ea typeface="Verdana"/>
                          <a:cs typeface="Verdana"/>
                          <a:sym typeface="Verdana"/>
                        </a:rPr>
                        <a:t>MAPE</a:t>
                      </a:r>
                      <a:endParaRPr b="1">
                        <a:solidFill>
                          <a:schemeClr val="lt1"/>
                        </a:solidFill>
                        <a:latin typeface="Verdana"/>
                        <a:ea typeface="Verdana"/>
                        <a:cs typeface="Verdana"/>
                        <a:sym typeface="Verdana"/>
                      </a:endParaRPr>
                    </a:p>
                  </a:txBody>
                  <a:tcPr marT="91425" marB="91425" marR="91425" marL="91425">
                    <a:solidFill>
                      <a:srgbClr val="888888"/>
                    </a:solidFill>
                  </a:tcPr>
                </a:tc>
                <a:tc>
                  <a:txBody>
                    <a:bodyPr/>
                    <a:lstStyle/>
                    <a:p>
                      <a:pPr indent="0" lvl="0" marL="0" rtl="0" algn="ctr">
                        <a:spcBef>
                          <a:spcPts val="0"/>
                        </a:spcBef>
                        <a:spcAft>
                          <a:spcPts val="0"/>
                        </a:spcAft>
                        <a:buNone/>
                      </a:pPr>
                      <a:r>
                        <a:rPr b="1" lang="en-US">
                          <a:latin typeface="Verdana"/>
                          <a:ea typeface="Verdana"/>
                          <a:cs typeface="Verdana"/>
                          <a:sym typeface="Verdana"/>
                        </a:rPr>
                        <a:t>2.52%</a:t>
                      </a:r>
                      <a:endParaRPr b="1">
                        <a:latin typeface="Verdana"/>
                        <a:ea typeface="Verdana"/>
                        <a:cs typeface="Verdana"/>
                        <a:sym typeface="Verdana"/>
                      </a:endParaRPr>
                    </a:p>
                  </a:txBody>
                  <a:tcPr marT="91425" marB="91425" marR="91425" marL="91425"/>
                </a:tc>
                <a:tc>
                  <a:txBody>
                    <a:bodyPr/>
                    <a:lstStyle/>
                    <a:p>
                      <a:pPr indent="0" lvl="0" marL="0" rtl="0" algn="ctr">
                        <a:spcBef>
                          <a:spcPts val="0"/>
                        </a:spcBef>
                        <a:spcAft>
                          <a:spcPts val="0"/>
                        </a:spcAft>
                        <a:buNone/>
                      </a:pPr>
                      <a:r>
                        <a:rPr b="1" lang="en-US">
                          <a:latin typeface="Verdana"/>
                          <a:ea typeface="Verdana"/>
                          <a:cs typeface="Verdana"/>
                          <a:sym typeface="Verdana"/>
                        </a:rPr>
                        <a:t>2.51%</a:t>
                      </a:r>
                      <a:endParaRPr b="1">
                        <a:latin typeface="Verdana"/>
                        <a:ea typeface="Verdana"/>
                        <a:cs typeface="Verdana"/>
                        <a:sym typeface="Verdana"/>
                      </a:endParaRPr>
                    </a:p>
                  </a:txBody>
                  <a:tcPr marT="91425" marB="91425" marR="91425" marL="91425"/>
                </a:tc>
                <a:tc>
                  <a:txBody>
                    <a:bodyPr/>
                    <a:lstStyle/>
                    <a:p>
                      <a:pPr indent="0" lvl="0" marL="0" rtl="0" algn="ctr">
                        <a:spcBef>
                          <a:spcPts val="0"/>
                        </a:spcBef>
                        <a:spcAft>
                          <a:spcPts val="0"/>
                        </a:spcAft>
                        <a:buNone/>
                      </a:pPr>
                      <a:r>
                        <a:rPr b="1" lang="en-US">
                          <a:latin typeface="Verdana"/>
                          <a:ea typeface="Verdana"/>
                          <a:cs typeface="Verdana"/>
                          <a:sym typeface="Verdana"/>
                        </a:rPr>
                        <a:t>10.57%</a:t>
                      </a:r>
                      <a:endParaRPr b="1">
                        <a:latin typeface="Verdana"/>
                        <a:ea typeface="Verdana"/>
                        <a:cs typeface="Verdana"/>
                        <a:sym typeface="Verdana"/>
                      </a:endParaRPr>
                    </a:p>
                  </a:txBody>
                  <a:tcPr marT="91425" marB="91425" marR="91425" marL="91425"/>
                </a:tc>
                <a:tc>
                  <a:txBody>
                    <a:bodyPr/>
                    <a:lstStyle/>
                    <a:p>
                      <a:pPr indent="0" lvl="0" marL="0" rtl="0" algn="ctr">
                        <a:spcBef>
                          <a:spcPts val="0"/>
                        </a:spcBef>
                        <a:spcAft>
                          <a:spcPts val="0"/>
                        </a:spcAft>
                        <a:buNone/>
                      </a:pPr>
                      <a:r>
                        <a:rPr b="1" lang="en-US">
                          <a:solidFill>
                            <a:schemeClr val="dk1"/>
                          </a:solidFill>
                          <a:latin typeface="Verdana"/>
                          <a:ea typeface="Verdana"/>
                          <a:cs typeface="Verdana"/>
                          <a:sym typeface="Verdana"/>
                        </a:rPr>
                        <a:t>10.25%</a:t>
                      </a:r>
                      <a:endParaRPr sz="1050">
                        <a:solidFill>
                          <a:srgbClr val="212121"/>
                        </a:solidFill>
                        <a:highlight>
                          <a:srgbClr val="FFFFFF"/>
                        </a:highlight>
                        <a:latin typeface="Courier New"/>
                        <a:ea typeface="Courier New"/>
                        <a:cs typeface="Courier New"/>
                        <a:sym typeface="Courier New"/>
                      </a:endParaRPr>
                    </a:p>
                  </a:txBody>
                  <a:tcPr marT="91425" marB="91425" marR="91425" marL="91425"/>
                </a:tc>
              </a:tr>
              <a:tr h="453525">
                <a:tc>
                  <a:txBody>
                    <a:bodyPr/>
                    <a:lstStyle/>
                    <a:p>
                      <a:pPr indent="0" lvl="0" marL="0" rtl="0" algn="ctr">
                        <a:spcBef>
                          <a:spcPts val="0"/>
                        </a:spcBef>
                        <a:spcAft>
                          <a:spcPts val="0"/>
                        </a:spcAft>
                        <a:buNone/>
                      </a:pPr>
                      <a:r>
                        <a:rPr b="1" lang="en-US">
                          <a:solidFill>
                            <a:schemeClr val="lt1"/>
                          </a:solidFill>
                          <a:latin typeface="Verdana"/>
                          <a:ea typeface="Verdana"/>
                          <a:cs typeface="Verdana"/>
                          <a:sym typeface="Verdana"/>
                        </a:rPr>
                        <a:t>RMSE</a:t>
                      </a:r>
                      <a:endParaRPr b="1">
                        <a:solidFill>
                          <a:schemeClr val="lt1"/>
                        </a:solidFill>
                        <a:latin typeface="Verdana"/>
                        <a:ea typeface="Verdana"/>
                        <a:cs typeface="Verdana"/>
                        <a:sym typeface="Verdana"/>
                      </a:endParaRPr>
                    </a:p>
                  </a:txBody>
                  <a:tcPr marT="91425" marB="91425" marR="91425" marL="91425">
                    <a:solidFill>
                      <a:srgbClr val="888888"/>
                    </a:solidFill>
                  </a:tcPr>
                </a:tc>
                <a:tc>
                  <a:txBody>
                    <a:bodyPr/>
                    <a:lstStyle/>
                    <a:p>
                      <a:pPr indent="0" lvl="0" marL="88900" marR="88900" rtl="0" algn="ctr">
                        <a:lnSpc>
                          <a:spcPct val="142857"/>
                        </a:lnSpc>
                        <a:spcBef>
                          <a:spcPts val="0"/>
                        </a:spcBef>
                        <a:spcAft>
                          <a:spcPts val="800"/>
                        </a:spcAft>
                        <a:buNone/>
                      </a:pPr>
                      <a:r>
                        <a:rPr b="1" lang="en-US">
                          <a:latin typeface="Verdana"/>
                          <a:ea typeface="Verdana"/>
                          <a:cs typeface="Verdana"/>
                          <a:sym typeface="Verdana"/>
                        </a:rPr>
                        <a:t>30.98</a:t>
                      </a:r>
                      <a:endParaRPr b="1">
                        <a:latin typeface="Verdana"/>
                        <a:ea typeface="Verdana"/>
                        <a:cs typeface="Verdana"/>
                        <a:sym typeface="Verdana"/>
                      </a:endParaRPr>
                    </a:p>
                  </a:txBody>
                  <a:tcPr marT="91425" marB="91425" marR="91425" marL="91425"/>
                </a:tc>
                <a:tc>
                  <a:txBody>
                    <a:bodyPr/>
                    <a:lstStyle/>
                    <a:p>
                      <a:pPr indent="0" lvl="0" marL="88900" marR="88900" rtl="0" algn="ctr">
                        <a:lnSpc>
                          <a:spcPct val="142857"/>
                        </a:lnSpc>
                        <a:spcBef>
                          <a:spcPts val="0"/>
                        </a:spcBef>
                        <a:spcAft>
                          <a:spcPts val="800"/>
                        </a:spcAft>
                        <a:buNone/>
                      </a:pPr>
                      <a:r>
                        <a:rPr b="1" lang="en-US">
                          <a:latin typeface="Verdana"/>
                          <a:ea typeface="Verdana"/>
                          <a:cs typeface="Verdana"/>
                          <a:sym typeface="Verdana"/>
                        </a:rPr>
                        <a:t>31.05</a:t>
                      </a:r>
                      <a:endParaRPr b="1">
                        <a:latin typeface="Verdana"/>
                        <a:ea typeface="Verdana"/>
                        <a:cs typeface="Verdana"/>
                        <a:sym typeface="Verdana"/>
                      </a:endParaRPr>
                    </a:p>
                  </a:txBody>
                  <a:tcPr marT="91425" marB="91425" marR="91425" marL="91425"/>
                </a:tc>
                <a:tc>
                  <a:txBody>
                    <a:bodyPr/>
                    <a:lstStyle/>
                    <a:p>
                      <a:pPr indent="0" lvl="0" marL="0" rtl="0" algn="ctr">
                        <a:lnSpc>
                          <a:spcPct val="145000"/>
                        </a:lnSpc>
                        <a:spcBef>
                          <a:spcPts val="0"/>
                        </a:spcBef>
                        <a:spcAft>
                          <a:spcPts val="0"/>
                        </a:spcAft>
                        <a:buNone/>
                      </a:pPr>
                      <a:r>
                        <a:rPr b="1" lang="en-US">
                          <a:latin typeface="Verdana"/>
                          <a:ea typeface="Verdana"/>
                          <a:cs typeface="Verdana"/>
                          <a:sym typeface="Verdana"/>
                        </a:rPr>
                        <a:t>142.06</a:t>
                      </a:r>
                      <a:endParaRPr b="1">
                        <a:latin typeface="Verdana"/>
                        <a:ea typeface="Verdana"/>
                        <a:cs typeface="Verdana"/>
                        <a:sym typeface="Verdana"/>
                      </a:endParaRPr>
                    </a:p>
                  </a:txBody>
                  <a:tcPr marT="91425" marB="91425" marR="91425" marL="91425"/>
                </a:tc>
                <a:tc>
                  <a:txBody>
                    <a:bodyPr/>
                    <a:lstStyle/>
                    <a:p>
                      <a:pPr indent="0" lvl="0" marL="0" rtl="0" algn="ctr">
                        <a:spcBef>
                          <a:spcPts val="0"/>
                        </a:spcBef>
                        <a:spcAft>
                          <a:spcPts val="0"/>
                        </a:spcAft>
                        <a:buNone/>
                      </a:pPr>
                      <a:r>
                        <a:rPr b="1" lang="en-US">
                          <a:latin typeface="Verdana"/>
                          <a:ea typeface="Verdana"/>
                          <a:cs typeface="Verdana"/>
                          <a:sym typeface="Verdana"/>
                        </a:rPr>
                        <a:t>135.39</a:t>
                      </a:r>
                      <a:endParaRPr b="1">
                        <a:latin typeface="Verdana"/>
                        <a:ea typeface="Verdana"/>
                        <a:cs typeface="Verdana"/>
                        <a:sym typeface="Verdana"/>
                      </a:endParaRPr>
                    </a:p>
                  </a:txBody>
                  <a:tcPr marT="91425" marB="91425" marR="91425" marL="91425"/>
                </a:tc>
              </a:tr>
            </a:tbl>
          </a:graphicData>
        </a:graphic>
      </p:graphicFrame>
      <p:sp>
        <p:nvSpPr>
          <p:cNvPr id="633" name="Google Shape;633;g1302e023265_0_23"/>
          <p:cNvSpPr txBox="1"/>
          <p:nvPr/>
        </p:nvSpPr>
        <p:spPr>
          <a:xfrm>
            <a:off x="963825" y="1516425"/>
            <a:ext cx="299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424242"/>
                </a:solidFill>
                <a:latin typeface="Verdana"/>
                <a:ea typeface="Verdana"/>
                <a:cs typeface="Verdana"/>
                <a:sym typeface="Verdana"/>
              </a:rPr>
              <a:t>Univariate Models</a:t>
            </a:r>
            <a:endParaRPr b="1">
              <a:solidFill>
                <a:srgbClr val="424242"/>
              </a:solidFill>
              <a:latin typeface="Verdana"/>
              <a:ea typeface="Verdana"/>
              <a:cs typeface="Verdana"/>
              <a:sym typeface="Verdana"/>
            </a:endParaRPr>
          </a:p>
        </p:txBody>
      </p:sp>
      <p:graphicFrame>
        <p:nvGraphicFramePr>
          <p:cNvPr id="634" name="Google Shape;634;g1302e023265_0_23"/>
          <p:cNvGraphicFramePr/>
          <p:nvPr/>
        </p:nvGraphicFramePr>
        <p:xfrm>
          <a:off x="1041288" y="4613920"/>
          <a:ext cx="3000000" cy="3000000"/>
        </p:xfrm>
        <a:graphic>
          <a:graphicData uri="http://schemas.openxmlformats.org/drawingml/2006/table">
            <a:tbl>
              <a:tblPr>
                <a:noFill/>
                <a:tableStyleId>{AAEF836D-5DC8-4ABF-B9EE-8E78A9DC85D7}</a:tableStyleId>
              </a:tblPr>
              <a:tblGrid>
                <a:gridCol w="1303100"/>
                <a:gridCol w="1460825"/>
              </a:tblGrid>
              <a:tr h="642350">
                <a:tc>
                  <a:txBody>
                    <a:bodyPr/>
                    <a:lstStyle/>
                    <a:p>
                      <a:pPr indent="0" lvl="0" marL="0" rtl="0" algn="ctr">
                        <a:spcBef>
                          <a:spcPts val="0"/>
                        </a:spcBef>
                        <a:spcAft>
                          <a:spcPts val="0"/>
                        </a:spcAft>
                        <a:buNone/>
                      </a:pPr>
                      <a:r>
                        <a:t/>
                      </a:r>
                      <a:endParaRPr b="1">
                        <a:latin typeface="Verdana"/>
                        <a:ea typeface="Verdana"/>
                        <a:cs typeface="Verdana"/>
                        <a:sym typeface="Verdana"/>
                      </a:endParaRPr>
                    </a:p>
                  </a:txBody>
                  <a:tcPr marT="91425" marB="91425" marR="91425" marL="91425"/>
                </a:tc>
                <a:tc>
                  <a:txBody>
                    <a:bodyPr/>
                    <a:lstStyle/>
                    <a:p>
                      <a:pPr indent="0" lvl="0" marL="0" rtl="0" algn="ctr">
                        <a:lnSpc>
                          <a:spcPct val="100000"/>
                        </a:lnSpc>
                        <a:spcBef>
                          <a:spcPts val="0"/>
                        </a:spcBef>
                        <a:spcAft>
                          <a:spcPts val="0"/>
                        </a:spcAft>
                        <a:buNone/>
                      </a:pPr>
                      <a:r>
                        <a:rPr b="1" lang="en-US">
                          <a:solidFill>
                            <a:schemeClr val="lt1"/>
                          </a:solidFill>
                          <a:latin typeface="Verdana"/>
                          <a:ea typeface="Verdana"/>
                          <a:cs typeface="Verdana"/>
                          <a:sym typeface="Verdana"/>
                        </a:rPr>
                        <a:t>Prophet</a:t>
                      </a:r>
                      <a:endParaRPr b="1">
                        <a:solidFill>
                          <a:schemeClr val="lt1"/>
                        </a:solidFill>
                        <a:latin typeface="Verdana"/>
                        <a:ea typeface="Verdana"/>
                        <a:cs typeface="Verdana"/>
                        <a:sym typeface="Verdana"/>
                      </a:endParaRPr>
                    </a:p>
                  </a:txBody>
                  <a:tcPr marT="91425" marB="91425" marR="91425" marL="91425" anchor="ctr">
                    <a:solidFill>
                      <a:srgbClr val="E06666"/>
                    </a:solidFill>
                  </a:tcPr>
                </a:tc>
              </a:tr>
              <a:tr h="409175">
                <a:tc>
                  <a:txBody>
                    <a:bodyPr/>
                    <a:lstStyle/>
                    <a:p>
                      <a:pPr indent="0" lvl="0" marL="0" rtl="0" algn="ctr">
                        <a:spcBef>
                          <a:spcPts val="0"/>
                        </a:spcBef>
                        <a:spcAft>
                          <a:spcPts val="0"/>
                        </a:spcAft>
                        <a:buNone/>
                      </a:pPr>
                      <a:r>
                        <a:rPr b="1" lang="en-US">
                          <a:solidFill>
                            <a:schemeClr val="lt1"/>
                          </a:solidFill>
                          <a:latin typeface="Verdana"/>
                          <a:ea typeface="Verdana"/>
                          <a:cs typeface="Verdana"/>
                          <a:sym typeface="Verdana"/>
                        </a:rPr>
                        <a:t>MAPE</a:t>
                      </a:r>
                      <a:endParaRPr b="1">
                        <a:solidFill>
                          <a:schemeClr val="lt1"/>
                        </a:solidFill>
                        <a:latin typeface="Verdana"/>
                        <a:ea typeface="Verdana"/>
                        <a:cs typeface="Verdana"/>
                        <a:sym typeface="Verdana"/>
                      </a:endParaRPr>
                    </a:p>
                  </a:txBody>
                  <a:tcPr marT="91425" marB="91425" marR="91425" marL="91425">
                    <a:solidFill>
                      <a:srgbClr val="888888"/>
                    </a:solidFill>
                  </a:tcPr>
                </a:tc>
                <a:tc>
                  <a:txBody>
                    <a:bodyPr/>
                    <a:lstStyle/>
                    <a:p>
                      <a:pPr indent="0" lvl="0" marL="0" rtl="0" algn="ctr">
                        <a:spcBef>
                          <a:spcPts val="0"/>
                        </a:spcBef>
                        <a:spcAft>
                          <a:spcPts val="0"/>
                        </a:spcAft>
                        <a:buClr>
                          <a:schemeClr val="dk1"/>
                        </a:buClr>
                        <a:buSzPts val="1100"/>
                        <a:buFont typeface="Arial"/>
                        <a:buNone/>
                      </a:pPr>
                      <a:r>
                        <a:rPr b="1" lang="en-US">
                          <a:solidFill>
                            <a:schemeClr val="dk1"/>
                          </a:solidFill>
                          <a:latin typeface="Verdana"/>
                          <a:ea typeface="Verdana"/>
                          <a:cs typeface="Verdana"/>
                          <a:sym typeface="Verdana"/>
                        </a:rPr>
                        <a:t>15%</a:t>
                      </a:r>
                      <a:endParaRPr sz="1050">
                        <a:solidFill>
                          <a:srgbClr val="212121"/>
                        </a:solidFill>
                        <a:highlight>
                          <a:schemeClr val="lt1"/>
                        </a:highlight>
                        <a:latin typeface="Courier New"/>
                        <a:ea typeface="Courier New"/>
                        <a:cs typeface="Courier New"/>
                        <a:sym typeface="Courier New"/>
                      </a:endParaRPr>
                    </a:p>
                    <a:p>
                      <a:pPr indent="0" lvl="0" marL="0" rtl="0" algn="ctr">
                        <a:spcBef>
                          <a:spcPts val="0"/>
                        </a:spcBef>
                        <a:spcAft>
                          <a:spcPts val="0"/>
                        </a:spcAft>
                        <a:buNone/>
                      </a:pPr>
                      <a:r>
                        <a:t/>
                      </a:r>
                      <a:endParaRPr sz="1050">
                        <a:solidFill>
                          <a:srgbClr val="212121"/>
                        </a:solidFill>
                        <a:highlight>
                          <a:srgbClr val="FFFFFF"/>
                        </a:highlight>
                        <a:latin typeface="Courier New"/>
                        <a:ea typeface="Courier New"/>
                        <a:cs typeface="Courier New"/>
                        <a:sym typeface="Courier New"/>
                      </a:endParaRPr>
                    </a:p>
                  </a:txBody>
                  <a:tcPr marT="91425" marB="91425" marR="91425" marL="91425"/>
                </a:tc>
              </a:tr>
              <a:tr h="409175">
                <a:tc>
                  <a:txBody>
                    <a:bodyPr/>
                    <a:lstStyle/>
                    <a:p>
                      <a:pPr indent="0" lvl="0" marL="0" rtl="0" algn="ctr">
                        <a:spcBef>
                          <a:spcPts val="0"/>
                        </a:spcBef>
                        <a:spcAft>
                          <a:spcPts val="0"/>
                        </a:spcAft>
                        <a:buNone/>
                      </a:pPr>
                      <a:r>
                        <a:rPr b="1" lang="en-US">
                          <a:solidFill>
                            <a:schemeClr val="lt1"/>
                          </a:solidFill>
                          <a:latin typeface="Verdana"/>
                          <a:ea typeface="Verdana"/>
                          <a:cs typeface="Verdana"/>
                          <a:sym typeface="Verdana"/>
                        </a:rPr>
                        <a:t>RMSE</a:t>
                      </a:r>
                      <a:endParaRPr b="1">
                        <a:solidFill>
                          <a:schemeClr val="lt1"/>
                        </a:solidFill>
                        <a:latin typeface="Verdana"/>
                        <a:ea typeface="Verdana"/>
                        <a:cs typeface="Verdana"/>
                        <a:sym typeface="Verdana"/>
                      </a:endParaRPr>
                    </a:p>
                  </a:txBody>
                  <a:tcPr marT="91425" marB="91425" marR="91425" marL="91425">
                    <a:solidFill>
                      <a:srgbClr val="888888"/>
                    </a:solidFill>
                  </a:tcPr>
                </a:tc>
                <a:tc>
                  <a:txBody>
                    <a:bodyPr/>
                    <a:lstStyle/>
                    <a:p>
                      <a:pPr indent="0" lvl="0" marL="0" rtl="0" algn="ctr">
                        <a:spcBef>
                          <a:spcPts val="0"/>
                        </a:spcBef>
                        <a:spcAft>
                          <a:spcPts val="0"/>
                        </a:spcAft>
                        <a:buNone/>
                      </a:pPr>
                      <a:r>
                        <a:rPr b="1" lang="en-US">
                          <a:latin typeface="Verdana"/>
                          <a:ea typeface="Verdana"/>
                          <a:cs typeface="Verdana"/>
                          <a:sym typeface="Verdana"/>
                        </a:rPr>
                        <a:t>173.86</a:t>
                      </a:r>
                      <a:endParaRPr b="1">
                        <a:latin typeface="Verdana"/>
                        <a:ea typeface="Verdana"/>
                        <a:cs typeface="Verdana"/>
                        <a:sym typeface="Verdana"/>
                      </a:endParaRPr>
                    </a:p>
                  </a:txBody>
                  <a:tcPr marT="91425" marB="91425" marR="91425" marL="91425"/>
                </a:tc>
              </a:tr>
            </a:tbl>
          </a:graphicData>
        </a:graphic>
      </p:graphicFrame>
      <p:sp>
        <p:nvSpPr>
          <p:cNvPr id="635" name="Google Shape;635;g1302e023265_0_23"/>
          <p:cNvSpPr txBox="1"/>
          <p:nvPr/>
        </p:nvSpPr>
        <p:spPr>
          <a:xfrm>
            <a:off x="1041300" y="3962275"/>
            <a:ext cx="251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424242"/>
                </a:solidFill>
                <a:latin typeface="Verdana"/>
                <a:ea typeface="Verdana"/>
                <a:cs typeface="Verdana"/>
                <a:sym typeface="Verdana"/>
              </a:rPr>
              <a:t>Multivariate Model</a:t>
            </a:r>
            <a:endParaRPr b="1">
              <a:solidFill>
                <a:srgbClr val="424242"/>
              </a:solidFill>
              <a:latin typeface="Verdana"/>
              <a:ea typeface="Verdana"/>
              <a:cs typeface="Verdana"/>
              <a:sym typeface="Verdan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cxnSp>
        <p:nvCxnSpPr>
          <p:cNvPr id="641" name="Google Shape;641;p11"/>
          <p:cNvCxnSpPr/>
          <p:nvPr/>
        </p:nvCxnSpPr>
        <p:spPr>
          <a:xfrm>
            <a:off x="504080" y="556181"/>
            <a:ext cx="11167220" cy="0"/>
          </a:xfrm>
          <a:prstGeom prst="straightConnector1">
            <a:avLst/>
          </a:prstGeom>
          <a:noFill/>
          <a:ln cap="flat" cmpd="sng" w="28575">
            <a:solidFill>
              <a:srgbClr val="D1343F"/>
            </a:solidFill>
            <a:prstDash val="solid"/>
            <a:miter lim="800000"/>
            <a:headEnd len="sm" w="sm" type="none"/>
            <a:tailEnd len="sm" w="sm" type="none"/>
          </a:ln>
        </p:spPr>
      </p:cxnSp>
      <p:grpSp>
        <p:nvGrpSpPr>
          <p:cNvPr id="642" name="Google Shape;642;p11"/>
          <p:cNvGrpSpPr/>
          <p:nvPr/>
        </p:nvGrpSpPr>
        <p:grpSpPr>
          <a:xfrm>
            <a:off x="508012" y="127356"/>
            <a:ext cx="10463125" cy="326100"/>
            <a:chOff x="4732" y="0"/>
            <a:chExt cx="10463125" cy="326100"/>
          </a:xfrm>
        </p:grpSpPr>
        <p:sp>
          <p:nvSpPr>
            <p:cNvPr id="643" name="Google Shape;643;p11"/>
            <p:cNvSpPr/>
            <p:nvPr/>
          </p:nvSpPr>
          <p:spPr>
            <a:xfrm>
              <a:off x="4732"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644" name="Google Shape;644;p11"/>
            <p:cNvSpPr txBox="1"/>
            <p:nvPr/>
          </p:nvSpPr>
          <p:spPr>
            <a:xfrm>
              <a:off x="167716"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Introduction</a:t>
              </a:r>
              <a:endParaRPr b="1">
                <a:solidFill>
                  <a:schemeClr val="lt1"/>
                </a:solidFill>
                <a:latin typeface="Verdana"/>
                <a:ea typeface="Verdana"/>
                <a:cs typeface="Verdana"/>
                <a:sym typeface="Verdana"/>
              </a:endParaRPr>
            </a:p>
          </p:txBody>
        </p:sp>
        <p:sp>
          <p:nvSpPr>
            <p:cNvPr id="645" name="Google Shape;645;p11"/>
            <p:cNvSpPr/>
            <p:nvPr/>
          </p:nvSpPr>
          <p:spPr>
            <a:xfrm>
              <a:off x="2484119"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646" name="Google Shape;646;p11"/>
            <p:cNvSpPr txBox="1"/>
            <p:nvPr/>
          </p:nvSpPr>
          <p:spPr>
            <a:xfrm>
              <a:off x="2647103"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EDA</a:t>
              </a:r>
              <a:endParaRPr b="1">
                <a:solidFill>
                  <a:schemeClr val="lt1"/>
                </a:solidFill>
                <a:latin typeface="Verdana"/>
                <a:ea typeface="Verdana"/>
                <a:cs typeface="Verdana"/>
                <a:sym typeface="Verdana"/>
              </a:endParaRPr>
            </a:p>
          </p:txBody>
        </p:sp>
        <p:sp>
          <p:nvSpPr>
            <p:cNvPr id="647" name="Google Shape;647;p11"/>
            <p:cNvSpPr/>
            <p:nvPr/>
          </p:nvSpPr>
          <p:spPr>
            <a:xfrm>
              <a:off x="7712957" y="0"/>
              <a:ext cx="2754900" cy="326100"/>
            </a:xfrm>
            <a:prstGeom prst="chevron">
              <a:avLst>
                <a:gd fmla="val 50000" name="adj"/>
              </a:avLst>
            </a:prstGeom>
            <a:solidFill>
              <a:srgbClr val="D1343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648" name="Google Shape;648;p11"/>
            <p:cNvSpPr txBox="1"/>
            <p:nvPr/>
          </p:nvSpPr>
          <p:spPr>
            <a:xfrm>
              <a:off x="7876041"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Recommendation</a:t>
              </a:r>
              <a:endParaRPr b="1">
                <a:solidFill>
                  <a:schemeClr val="lt1"/>
                </a:solidFill>
                <a:latin typeface="Verdana"/>
                <a:ea typeface="Verdana"/>
                <a:cs typeface="Verdana"/>
                <a:sym typeface="Verdana"/>
              </a:endParaRPr>
            </a:p>
          </p:txBody>
        </p:sp>
        <p:sp>
          <p:nvSpPr>
            <p:cNvPr id="649" name="Google Shape;649;p11"/>
            <p:cNvSpPr/>
            <p:nvPr/>
          </p:nvSpPr>
          <p:spPr>
            <a:xfrm>
              <a:off x="5109644"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erdana"/>
                <a:ea typeface="Verdana"/>
                <a:cs typeface="Verdana"/>
                <a:sym typeface="Verdana"/>
              </a:endParaRPr>
            </a:p>
          </p:txBody>
        </p:sp>
        <p:sp>
          <p:nvSpPr>
            <p:cNvPr id="650" name="Google Shape;650;p11"/>
            <p:cNvSpPr txBox="1"/>
            <p:nvPr/>
          </p:nvSpPr>
          <p:spPr>
            <a:xfrm>
              <a:off x="5272628"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Modeling &amp; Results</a:t>
              </a:r>
              <a:endParaRPr b="1">
                <a:solidFill>
                  <a:schemeClr val="lt1"/>
                </a:solidFill>
                <a:latin typeface="Verdana"/>
                <a:ea typeface="Verdana"/>
                <a:cs typeface="Verdana"/>
                <a:sym typeface="Verdana"/>
              </a:endParaRPr>
            </a:p>
          </p:txBody>
        </p:sp>
      </p:grpSp>
      <p:sp>
        <p:nvSpPr>
          <p:cNvPr id="651" name="Google Shape;651;p11"/>
          <p:cNvSpPr/>
          <p:nvPr/>
        </p:nvSpPr>
        <p:spPr>
          <a:xfrm>
            <a:off x="512390" y="6512654"/>
            <a:ext cx="11167200" cy="304800"/>
          </a:xfrm>
          <a:prstGeom prst="rect">
            <a:avLst/>
          </a:prstGeom>
          <a:solidFill>
            <a:srgbClr val="3635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Calibri"/>
                <a:ea typeface="Calibri"/>
                <a:cs typeface="Calibri"/>
                <a:sym typeface="Calibri"/>
              </a:rPr>
              <a:t>                                                                                                                                                                                                                                                 Tesla, Inc. | 1</a:t>
            </a:r>
            <a:r>
              <a:rPr lang="en-US">
                <a:solidFill>
                  <a:schemeClr val="lt1"/>
                </a:solidFill>
                <a:latin typeface="Calibri"/>
                <a:ea typeface="Calibri"/>
                <a:cs typeface="Calibri"/>
                <a:sym typeface="Calibri"/>
              </a:rPr>
              <a:t>6</a:t>
            </a:r>
            <a:endParaRPr sz="1400">
              <a:solidFill>
                <a:schemeClr val="lt1"/>
              </a:solidFill>
              <a:latin typeface="Calibri"/>
              <a:ea typeface="Calibri"/>
              <a:cs typeface="Calibri"/>
              <a:sym typeface="Calibri"/>
            </a:endParaRPr>
          </a:p>
        </p:txBody>
      </p:sp>
      <p:sp>
        <p:nvSpPr>
          <p:cNvPr id="652" name="Google Shape;652;p11"/>
          <p:cNvSpPr txBox="1"/>
          <p:nvPr/>
        </p:nvSpPr>
        <p:spPr>
          <a:xfrm>
            <a:off x="623900" y="730175"/>
            <a:ext cx="5973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rgbClr val="424242"/>
                </a:solidFill>
                <a:latin typeface="Verdana"/>
                <a:ea typeface="Verdana"/>
                <a:cs typeface="Verdana"/>
                <a:sym typeface="Verdana"/>
              </a:rPr>
              <a:t>Future Improvements/ </a:t>
            </a:r>
            <a:r>
              <a:rPr b="1" lang="en-US" sz="2200">
                <a:solidFill>
                  <a:srgbClr val="424242"/>
                </a:solidFill>
                <a:latin typeface="Verdana"/>
                <a:ea typeface="Verdana"/>
                <a:cs typeface="Verdana"/>
                <a:sym typeface="Verdana"/>
              </a:rPr>
              <a:t>Next</a:t>
            </a:r>
            <a:r>
              <a:rPr b="1" lang="en-US" sz="2200">
                <a:solidFill>
                  <a:srgbClr val="424242"/>
                </a:solidFill>
                <a:latin typeface="Verdana"/>
                <a:ea typeface="Verdana"/>
                <a:cs typeface="Verdana"/>
                <a:sym typeface="Verdana"/>
              </a:rPr>
              <a:t> steps</a:t>
            </a:r>
            <a:endParaRPr b="1" sz="2200">
              <a:solidFill>
                <a:srgbClr val="424242"/>
              </a:solidFill>
              <a:latin typeface="Verdana"/>
              <a:ea typeface="Verdana"/>
              <a:cs typeface="Verdana"/>
              <a:sym typeface="Verdana"/>
            </a:endParaRPr>
          </a:p>
        </p:txBody>
      </p:sp>
      <p:sp>
        <p:nvSpPr>
          <p:cNvPr id="653" name="Google Shape;653;p11"/>
          <p:cNvSpPr txBox="1"/>
          <p:nvPr/>
        </p:nvSpPr>
        <p:spPr>
          <a:xfrm>
            <a:off x="512400" y="1766075"/>
            <a:ext cx="10611600" cy="1647000"/>
          </a:xfrm>
          <a:prstGeom prst="rect">
            <a:avLst/>
          </a:prstGeom>
          <a:noFill/>
          <a:ln>
            <a:noFill/>
          </a:ln>
        </p:spPr>
        <p:txBody>
          <a:bodyPr anchorCtr="0" anchor="t" bIns="91425" lIns="91425" spcFirstLastPara="1" rIns="91425" wrap="square" tIns="91425">
            <a:spAutoFit/>
          </a:bodyPr>
          <a:lstStyle/>
          <a:p>
            <a:pPr indent="-349250" lvl="0" marL="457200" rtl="0" algn="l">
              <a:lnSpc>
                <a:spcPct val="200000"/>
              </a:lnSpc>
              <a:spcBef>
                <a:spcPts val="0"/>
              </a:spcBef>
              <a:spcAft>
                <a:spcPts val="0"/>
              </a:spcAft>
              <a:buSzPts val="1900"/>
              <a:buFont typeface="Verdana"/>
              <a:buChar char="●"/>
            </a:pPr>
            <a:r>
              <a:rPr lang="en-US" sz="1900">
                <a:latin typeface="Verdana"/>
                <a:ea typeface="Verdana"/>
                <a:cs typeface="Verdana"/>
                <a:sym typeface="Verdana"/>
              </a:rPr>
              <a:t>Explore other </a:t>
            </a:r>
            <a:r>
              <a:rPr lang="en-US" sz="1900">
                <a:latin typeface="Verdana"/>
                <a:ea typeface="Verdana"/>
                <a:cs typeface="Verdana"/>
                <a:sym typeface="Verdana"/>
              </a:rPr>
              <a:t>features</a:t>
            </a:r>
            <a:r>
              <a:rPr lang="en-US" sz="1900">
                <a:latin typeface="Verdana"/>
                <a:ea typeface="Verdana"/>
                <a:cs typeface="Verdana"/>
                <a:sym typeface="Verdana"/>
              </a:rPr>
              <a:t> of text data, such as intent to predict stock price</a:t>
            </a:r>
            <a:endParaRPr sz="1900">
              <a:latin typeface="Verdana"/>
              <a:ea typeface="Verdana"/>
              <a:cs typeface="Verdana"/>
              <a:sym typeface="Verdana"/>
            </a:endParaRPr>
          </a:p>
          <a:p>
            <a:pPr indent="-349250" lvl="0" marL="457200" rtl="0" algn="l">
              <a:lnSpc>
                <a:spcPct val="200000"/>
              </a:lnSpc>
              <a:spcBef>
                <a:spcPts val="0"/>
              </a:spcBef>
              <a:spcAft>
                <a:spcPts val="0"/>
              </a:spcAft>
              <a:buSzPts val="1900"/>
              <a:buFont typeface="Verdana"/>
              <a:buChar char="●"/>
            </a:pPr>
            <a:r>
              <a:rPr lang="en-US" sz="1900">
                <a:latin typeface="Verdana"/>
                <a:ea typeface="Verdana"/>
                <a:cs typeface="Verdana"/>
                <a:sym typeface="Verdana"/>
              </a:rPr>
              <a:t>Combine with Technical analysis indicators to strengthen model</a:t>
            </a:r>
            <a:endParaRPr sz="1900">
              <a:latin typeface="Verdana"/>
              <a:ea typeface="Verdana"/>
              <a:cs typeface="Verdana"/>
              <a:sym typeface="Verdana"/>
            </a:endParaRPr>
          </a:p>
          <a:p>
            <a:pPr indent="-349250" lvl="0" marL="457200" rtl="0" algn="l">
              <a:lnSpc>
                <a:spcPct val="200000"/>
              </a:lnSpc>
              <a:spcBef>
                <a:spcPts val="0"/>
              </a:spcBef>
              <a:spcAft>
                <a:spcPts val="0"/>
              </a:spcAft>
              <a:buSzPts val="1900"/>
              <a:buFont typeface="Verdana"/>
              <a:buChar char="●"/>
            </a:pPr>
            <a:r>
              <a:rPr lang="en-US" sz="1900">
                <a:latin typeface="Verdana"/>
                <a:ea typeface="Verdana"/>
                <a:cs typeface="Verdana"/>
                <a:sym typeface="Verdana"/>
              </a:rPr>
              <a:t>Tune model parameters to achieve better results</a:t>
            </a:r>
            <a:endParaRPr sz="1900">
              <a:latin typeface="Verdana"/>
              <a:ea typeface="Verdana"/>
              <a:cs typeface="Verdana"/>
              <a:sym typeface="Verdan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cxnSp>
        <p:nvCxnSpPr>
          <p:cNvPr id="659" name="Google Shape;659;g12d45ed84d1_0_190"/>
          <p:cNvCxnSpPr/>
          <p:nvPr/>
        </p:nvCxnSpPr>
        <p:spPr>
          <a:xfrm>
            <a:off x="504080" y="556181"/>
            <a:ext cx="11167200" cy="0"/>
          </a:xfrm>
          <a:prstGeom prst="straightConnector1">
            <a:avLst/>
          </a:prstGeom>
          <a:noFill/>
          <a:ln cap="flat" cmpd="sng" w="28575">
            <a:solidFill>
              <a:srgbClr val="D1343F"/>
            </a:solidFill>
            <a:prstDash val="solid"/>
            <a:miter lim="800000"/>
            <a:headEnd len="sm" w="sm" type="none"/>
            <a:tailEnd len="sm" w="sm" type="none"/>
          </a:ln>
        </p:spPr>
      </p:cxnSp>
      <p:pic>
        <p:nvPicPr>
          <p:cNvPr id="660" name="Google Shape;660;g12d45ed84d1_0_190"/>
          <p:cNvPicPr preferRelativeResize="0"/>
          <p:nvPr/>
        </p:nvPicPr>
        <p:blipFill>
          <a:blip r:embed="rId3">
            <a:alphaModFix/>
          </a:blip>
          <a:stretch>
            <a:fillRect/>
          </a:stretch>
        </p:blipFill>
        <p:spPr>
          <a:xfrm>
            <a:off x="10951450" y="0"/>
            <a:ext cx="941550" cy="546100"/>
          </a:xfrm>
          <a:prstGeom prst="rect">
            <a:avLst/>
          </a:prstGeom>
          <a:noFill/>
          <a:ln>
            <a:noFill/>
          </a:ln>
        </p:spPr>
      </p:pic>
      <p:pic>
        <p:nvPicPr>
          <p:cNvPr id="661" name="Google Shape;661;g12d45ed84d1_0_190"/>
          <p:cNvPicPr preferRelativeResize="0"/>
          <p:nvPr/>
        </p:nvPicPr>
        <p:blipFill rotWithShape="1">
          <a:blip r:embed="rId4">
            <a:alphaModFix/>
          </a:blip>
          <a:srcRect b="0" l="714" r="0" t="1263"/>
          <a:stretch/>
        </p:blipFill>
        <p:spPr>
          <a:xfrm>
            <a:off x="0" y="0"/>
            <a:ext cx="12191999" cy="6858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cxnSp>
        <p:nvCxnSpPr>
          <p:cNvPr id="118" name="Google Shape;118;p3"/>
          <p:cNvCxnSpPr/>
          <p:nvPr/>
        </p:nvCxnSpPr>
        <p:spPr>
          <a:xfrm>
            <a:off x="504080" y="556181"/>
            <a:ext cx="11167220" cy="0"/>
          </a:xfrm>
          <a:prstGeom prst="straightConnector1">
            <a:avLst/>
          </a:prstGeom>
          <a:noFill/>
          <a:ln cap="flat" cmpd="sng" w="28575">
            <a:solidFill>
              <a:srgbClr val="D1343F"/>
            </a:solidFill>
            <a:prstDash val="solid"/>
            <a:miter lim="800000"/>
            <a:headEnd len="sm" w="sm" type="none"/>
            <a:tailEnd len="sm" w="sm" type="none"/>
          </a:ln>
        </p:spPr>
      </p:cxnSp>
      <p:sp>
        <p:nvSpPr>
          <p:cNvPr id="119" name="Google Shape;119;p3"/>
          <p:cNvSpPr/>
          <p:nvPr/>
        </p:nvSpPr>
        <p:spPr>
          <a:xfrm>
            <a:off x="500160" y="6425850"/>
            <a:ext cx="11167220" cy="304794"/>
          </a:xfrm>
          <a:prstGeom prst="rect">
            <a:avLst/>
          </a:prstGeom>
          <a:solidFill>
            <a:srgbClr val="36353B"/>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400">
                <a:solidFill>
                  <a:schemeClr val="lt1"/>
                </a:solidFill>
                <a:latin typeface="Calibri"/>
                <a:ea typeface="Calibri"/>
                <a:cs typeface="Calibri"/>
                <a:sym typeface="Calibri"/>
              </a:rPr>
              <a:t>                                                                                                                                                                           Tesla, Inc. | 2</a:t>
            </a:r>
            <a:endParaRPr/>
          </a:p>
        </p:txBody>
      </p:sp>
      <p:grpSp>
        <p:nvGrpSpPr>
          <p:cNvPr id="120" name="Google Shape;120;p3"/>
          <p:cNvGrpSpPr/>
          <p:nvPr/>
        </p:nvGrpSpPr>
        <p:grpSpPr>
          <a:xfrm>
            <a:off x="586633" y="105562"/>
            <a:ext cx="10193062" cy="326100"/>
            <a:chOff x="4732" y="0"/>
            <a:chExt cx="10193062" cy="326100"/>
          </a:xfrm>
        </p:grpSpPr>
        <p:sp>
          <p:nvSpPr>
            <p:cNvPr id="121" name="Google Shape;121;p3"/>
            <p:cNvSpPr/>
            <p:nvPr/>
          </p:nvSpPr>
          <p:spPr>
            <a:xfrm>
              <a:off x="4732" y="0"/>
              <a:ext cx="2754900" cy="326100"/>
            </a:xfrm>
            <a:prstGeom prst="chevron">
              <a:avLst>
                <a:gd fmla="val 50000" name="adj"/>
              </a:avLst>
            </a:prstGeom>
            <a:solidFill>
              <a:srgbClr val="D1343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txBox="1"/>
            <p:nvPr/>
          </p:nvSpPr>
          <p:spPr>
            <a:xfrm>
              <a:off x="167716"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Introduction</a:t>
              </a:r>
              <a:endParaRPr b="1">
                <a:solidFill>
                  <a:schemeClr val="lt1"/>
                </a:solidFill>
                <a:latin typeface="Verdana"/>
                <a:ea typeface="Verdana"/>
                <a:cs typeface="Verdana"/>
                <a:sym typeface="Verdana"/>
              </a:endParaRPr>
            </a:p>
          </p:txBody>
        </p:sp>
        <p:sp>
          <p:nvSpPr>
            <p:cNvPr id="123" name="Google Shape;123;p3"/>
            <p:cNvSpPr/>
            <p:nvPr/>
          </p:nvSpPr>
          <p:spPr>
            <a:xfrm>
              <a:off x="2484119"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txBox="1"/>
            <p:nvPr/>
          </p:nvSpPr>
          <p:spPr>
            <a:xfrm>
              <a:off x="2647103" y="0"/>
              <a:ext cx="2428800" cy="326100"/>
            </a:xfrm>
            <a:prstGeom prst="rect">
              <a:avLst/>
            </a:prstGeom>
            <a:noFill/>
            <a:ln>
              <a:noFill/>
            </a:ln>
          </p:spPr>
          <p:txBody>
            <a:bodyPr anchorCtr="0" anchor="ctr" bIns="24000" lIns="72000" spcFirstLastPara="1" rIns="24000" wrap="square" tIns="24000">
              <a:noAutofit/>
            </a:bodyPr>
            <a:lstStyle/>
            <a:p>
              <a:pPr indent="0" lvl="0" marL="0" marR="0" rtl="0" algn="l">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              EDA</a:t>
              </a:r>
              <a:endParaRPr b="1">
                <a:solidFill>
                  <a:schemeClr val="lt1"/>
                </a:solidFill>
                <a:latin typeface="Verdana"/>
                <a:ea typeface="Verdana"/>
                <a:cs typeface="Verdana"/>
                <a:sym typeface="Verdana"/>
              </a:endParaRPr>
            </a:p>
          </p:txBody>
        </p:sp>
        <p:sp>
          <p:nvSpPr>
            <p:cNvPr id="125" name="Google Shape;125;p3"/>
            <p:cNvSpPr/>
            <p:nvPr/>
          </p:nvSpPr>
          <p:spPr>
            <a:xfrm>
              <a:off x="4963507"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txBox="1"/>
            <p:nvPr/>
          </p:nvSpPr>
          <p:spPr>
            <a:xfrm>
              <a:off x="5126491"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Modeling &amp; Results</a:t>
              </a:r>
              <a:endParaRPr b="1">
                <a:solidFill>
                  <a:schemeClr val="lt1"/>
                </a:solidFill>
                <a:latin typeface="Verdana"/>
                <a:ea typeface="Verdana"/>
                <a:cs typeface="Verdana"/>
                <a:sym typeface="Verdana"/>
              </a:endParaRPr>
            </a:p>
          </p:txBody>
        </p:sp>
        <p:sp>
          <p:nvSpPr>
            <p:cNvPr id="127" name="Google Shape;127;p3"/>
            <p:cNvSpPr/>
            <p:nvPr/>
          </p:nvSpPr>
          <p:spPr>
            <a:xfrm>
              <a:off x="7442894"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txBox="1"/>
            <p:nvPr/>
          </p:nvSpPr>
          <p:spPr>
            <a:xfrm>
              <a:off x="7605878"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Recommendation</a:t>
              </a:r>
              <a:endParaRPr b="1">
                <a:solidFill>
                  <a:schemeClr val="lt1"/>
                </a:solidFill>
                <a:latin typeface="Verdana"/>
                <a:ea typeface="Verdana"/>
                <a:cs typeface="Verdana"/>
                <a:sym typeface="Verdana"/>
              </a:endParaRPr>
            </a:p>
          </p:txBody>
        </p:sp>
      </p:grpSp>
      <p:sp>
        <p:nvSpPr>
          <p:cNvPr id="129" name="Google Shape;129;p3"/>
          <p:cNvSpPr txBox="1"/>
          <p:nvPr/>
        </p:nvSpPr>
        <p:spPr>
          <a:xfrm>
            <a:off x="2114200" y="795638"/>
            <a:ext cx="84600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Verdana"/>
              <a:buChar char="●"/>
            </a:pPr>
            <a:r>
              <a:rPr lang="en-US">
                <a:latin typeface="Verdana"/>
                <a:ea typeface="Verdana"/>
                <a:cs typeface="Verdana"/>
                <a:sym typeface="Verdana"/>
              </a:rPr>
              <a:t>Founded in 2003 by Elon Musk, Martin Eberhard, and Marc Tarpenning</a:t>
            </a:r>
            <a:endParaRPr>
              <a:latin typeface="Verdana"/>
              <a:ea typeface="Verdana"/>
              <a:cs typeface="Verdana"/>
              <a:sym typeface="Verdana"/>
            </a:endParaRPr>
          </a:p>
          <a:p>
            <a:pPr indent="-317500" lvl="0" marL="457200" rtl="0" algn="l">
              <a:lnSpc>
                <a:spcPct val="150000"/>
              </a:lnSpc>
              <a:spcBef>
                <a:spcPts val="0"/>
              </a:spcBef>
              <a:spcAft>
                <a:spcPts val="0"/>
              </a:spcAft>
              <a:buSzPts val="1400"/>
              <a:buFont typeface="Verdana"/>
              <a:buChar char="●"/>
            </a:pPr>
            <a:r>
              <a:rPr lang="en-US">
                <a:latin typeface="Verdana"/>
                <a:ea typeface="Verdana"/>
                <a:cs typeface="Verdana"/>
                <a:sym typeface="Verdana"/>
              </a:rPr>
              <a:t>Jan 2010, Tesla Registers for an IPO</a:t>
            </a:r>
            <a:endParaRPr>
              <a:latin typeface="Verdana"/>
              <a:ea typeface="Verdana"/>
              <a:cs typeface="Verdana"/>
              <a:sym typeface="Verdana"/>
            </a:endParaRPr>
          </a:p>
        </p:txBody>
      </p:sp>
      <p:pic>
        <p:nvPicPr>
          <p:cNvPr id="130" name="Google Shape;130;p3"/>
          <p:cNvPicPr preferRelativeResize="0"/>
          <p:nvPr/>
        </p:nvPicPr>
        <p:blipFill>
          <a:blip r:embed="rId3">
            <a:alphaModFix/>
          </a:blip>
          <a:stretch>
            <a:fillRect/>
          </a:stretch>
        </p:blipFill>
        <p:spPr>
          <a:xfrm>
            <a:off x="1866000" y="1716824"/>
            <a:ext cx="8459998" cy="4412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cxnSp>
        <p:nvCxnSpPr>
          <p:cNvPr id="136" name="Google Shape;136;g130712c4bad_0_30"/>
          <p:cNvCxnSpPr/>
          <p:nvPr/>
        </p:nvCxnSpPr>
        <p:spPr>
          <a:xfrm>
            <a:off x="504080" y="556181"/>
            <a:ext cx="11167200" cy="0"/>
          </a:xfrm>
          <a:prstGeom prst="straightConnector1">
            <a:avLst/>
          </a:prstGeom>
          <a:noFill/>
          <a:ln cap="flat" cmpd="sng" w="28575">
            <a:solidFill>
              <a:srgbClr val="D1343F"/>
            </a:solidFill>
            <a:prstDash val="solid"/>
            <a:miter lim="800000"/>
            <a:headEnd len="sm" w="sm" type="none"/>
            <a:tailEnd len="sm" w="sm" type="none"/>
          </a:ln>
        </p:spPr>
      </p:cxnSp>
      <p:sp>
        <p:nvSpPr>
          <p:cNvPr id="137" name="Google Shape;137;g130712c4bad_0_30"/>
          <p:cNvSpPr/>
          <p:nvPr/>
        </p:nvSpPr>
        <p:spPr>
          <a:xfrm>
            <a:off x="500160" y="6425850"/>
            <a:ext cx="11167200" cy="304800"/>
          </a:xfrm>
          <a:prstGeom prst="rect">
            <a:avLst/>
          </a:prstGeom>
          <a:solidFill>
            <a:srgbClr val="36353B"/>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400">
                <a:solidFill>
                  <a:schemeClr val="lt1"/>
                </a:solidFill>
                <a:latin typeface="Calibri"/>
                <a:ea typeface="Calibri"/>
                <a:cs typeface="Calibri"/>
                <a:sym typeface="Calibri"/>
              </a:rPr>
              <a:t>                                                                                                                                                                           Tesla, Inc. | 2</a:t>
            </a:r>
            <a:endParaRPr/>
          </a:p>
        </p:txBody>
      </p:sp>
      <p:grpSp>
        <p:nvGrpSpPr>
          <p:cNvPr id="138" name="Google Shape;138;g130712c4bad_0_30"/>
          <p:cNvGrpSpPr/>
          <p:nvPr/>
        </p:nvGrpSpPr>
        <p:grpSpPr>
          <a:xfrm>
            <a:off x="586633" y="105562"/>
            <a:ext cx="10193062" cy="326100"/>
            <a:chOff x="4732" y="0"/>
            <a:chExt cx="10193062" cy="326100"/>
          </a:xfrm>
        </p:grpSpPr>
        <p:sp>
          <p:nvSpPr>
            <p:cNvPr id="139" name="Google Shape;139;g130712c4bad_0_30"/>
            <p:cNvSpPr/>
            <p:nvPr/>
          </p:nvSpPr>
          <p:spPr>
            <a:xfrm>
              <a:off x="4732" y="0"/>
              <a:ext cx="2754900" cy="326100"/>
            </a:xfrm>
            <a:prstGeom prst="chevron">
              <a:avLst>
                <a:gd fmla="val 50000" name="adj"/>
              </a:avLst>
            </a:prstGeom>
            <a:solidFill>
              <a:srgbClr val="D1343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130712c4bad_0_30"/>
            <p:cNvSpPr txBox="1"/>
            <p:nvPr/>
          </p:nvSpPr>
          <p:spPr>
            <a:xfrm>
              <a:off x="167716"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Introduction</a:t>
              </a:r>
              <a:endParaRPr b="1">
                <a:solidFill>
                  <a:schemeClr val="lt1"/>
                </a:solidFill>
                <a:latin typeface="Verdana"/>
                <a:ea typeface="Verdana"/>
                <a:cs typeface="Verdana"/>
                <a:sym typeface="Verdana"/>
              </a:endParaRPr>
            </a:p>
          </p:txBody>
        </p:sp>
        <p:sp>
          <p:nvSpPr>
            <p:cNvPr id="141" name="Google Shape;141;g130712c4bad_0_30"/>
            <p:cNvSpPr/>
            <p:nvPr/>
          </p:nvSpPr>
          <p:spPr>
            <a:xfrm>
              <a:off x="2484119"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130712c4bad_0_30"/>
            <p:cNvSpPr txBox="1"/>
            <p:nvPr/>
          </p:nvSpPr>
          <p:spPr>
            <a:xfrm>
              <a:off x="2647103" y="0"/>
              <a:ext cx="2428800" cy="326100"/>
            </a:xfrm>
            <a:prstGeom prst="rect">
              <a:avLst/>
            </a:prstGeom>
            <a:noFill/>
            <a:ln>
              <a:noFill/>
            </a:ln>
          </p:spPr>
          <p:txBody>
            <a:bodyPr anchorCtr="0" anchor="ctr" bIns="24000" lIns="72000" spcFirstLastPara="1" rIns="24000" wrap="square" tIns="24000">
              <a:noAutofit/>
            </a:bodyPr>
            <a:lstStyle/>
            <a:p>
              <a:pPr indent="0" lvl="0" marL="0" marR="0" rtl="0" algn="l">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              EDA</a:t>
              </a:r>
              <a:endParaRPr b="1">
                <a:solidFill>
                  <a:schemeClr val="lt1"/>
                </a:solidFill>
                <a:latin typeface="Verdana"/>
                <a:ea typeface="Verdana"/>
                <a:cs typeface="Verdana"/>
                <a:sym typeface="Verdana"/>
              </a:endParaRPr>
            </a:p>
          </p:txBody>
        </p:sp>
        <p:sp>
          <p:nvSpPr>
            <p:cNvPr id="143" name="Google Shape;143;g130712c4bad_0_30"/>
            <p:cNvSpPr/>
            <p:nvPr/>
          </p:nvSpPr>
          <p:spPr>
            <a:xfrm>
              <a:off x="4963507"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130712c4bad_0_30"/>
            <p:cNvSpPr txBox="1"/>
            <p:nvPr/>
          </p:nvSpPr>
          <p:spPr>
            <a:xfrm>
              <a:off x="5126491"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Modeling &amp; Results</a:t>
              </a:r>
              <a:endParaRPr b="1">
                <a:solidFill>
                  <a:schemeClr val="lt1"/>
                </a:solidFill>
                <a:latin typeface="Verdana"/>
                <a:ea typeface="Verdana"/>
                <a:cs typeface="Verdana"/>
                <a:sym typeface="Verdana"/>
              </a:endParaRPr>
            </a:p>
          </p:txBody>
        </p:sp>
        <p:sp>
          <p:nvSpPr>
            <p:cNvPr id="145" name="Google Shape;145;g130712c4bad_0_30"/>
            <p:cNvSpPr/>
            <p:nvPr/>
          </p:nvSpPr>
          <p:spPr>
            <a:xfrm>
              <a:off x="7442894"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130712c4bad_0_30"/>
            <p:cNvSpPr txBox="1"/>
            <p:nvPr/>
          </p:nvSpPr>
          <p:spPr>
            <a:xfrm>
              <a:off x="7605878"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Recommendation</a:t>
              </a:r>
              <a:endParaRPr b="1">
                <a:solidFill>
                  <a:schemeClr val="lt1"/>
                </a:solidFill>
                <a:latin typeface="Verdana"/>
                <a:ea typeface="Verdana"/>
                <a:cs typeface="Verdana"/>
                <a:sym typeface="Verdana"/>
              </a:endParaRPr>
            </a:p>
          </p:txBody>
        </p:sp>
      </p:grpSp>
      <p:pic>
        <p:nvPicPr>
          <p:cNvPr id="147" name="Google Shape;147;g130712c4bad_0_30"/>
          <p:cNvPicPr preferRelativeResize="0"/>
          <p:nvPr/>
        </p:nvPicPr>
        <p:blipFill>
          <a:blip r:embed="rId3">
            <a:alphaModFix/>
          </a:blip>
          <a:stretch>
            <a:fillRect/>
          </a:stretch>
        </p:blipFill>
        <p:spPr>
          <a:xfrm>
            <a:off x="581025" y="4531100"/>
            <a:ext cx="11029950" cy="1724025"/>
          </a:xfrm>
          <a:prstGeom prst="rect">
            <a:avLst/>
          </a:prstGeom>
          <a:noFill/>
          <a:ln>
            <a:noFill/>
          </a:ln>
        </p:spPr>
      </p:pic>
      <p:sp>
        <p:nvSpPr>
          <p:cNvPr id="148" name="Google Shape;148;g130712c4bad_0_30"/>
          <p:cNvSpPr txBox="1"/>
          <p:nvPr/>
        </p:nvSpPr>
        <p:spPr>
          <a:xfrm>
            <a:off x="547675" y="1133225"/>
            <a:ext cx="5193900" cy="1354500"/>
          </a:xfrm>
          <a:prstGeom prst="rect">
            <a:avLst/>
          </a:prstGeom>
          <a:noFill/>
          <a:ln>
            <a:noFill/>
          </a:ln>
        </p:spPr>
        <p:txBody>
          <a:bodyPr anchorCtr="0" anchor="t" bIns="91425" lIns="91425" spcFirstLastPara="1" rIns="91425" wrap="square" tIns="91425">
            <a:spAutoFit/>
          </a:bodyPr>
          <a:lstStyle/>
          <a:p>
            <a:pPr indent="-349250" lvl="0" marL="457200" rtl="0" algn="l">
              <a:lnSpc>
                <a:spcPct val="150000"/>
              </a:lnSpc>
              <a:spcBef>
                <a:spcPts val="0"/>
              </a:spcBef>
              <a:spcAft>
                <a:spcPts val="0"/>
              </a:spcAft>
              <a:buClr>
                <a:srgbClr val="434343"/>
              </a:buClr>
              <a:buSzPts val="1900"/>
              <a:buFont typeface="Verdana"/>
              <a:buChar char="●"/>
            </a:pPr>
            <a:r>
              <a:rPr lang="en-US" sz="1900">
                <a:solidFill>
                  <a:srgbClr val="434343"/>
                </a:solidFill>
                <a:latin typeface="Verdana"/>
                <a:ea typeface="Verdana"/>
                <a:cs typeface="Verdana"/>
                <a:sym typeface="Verdana"/>
              </a:rPr>
              <a:t>High </a:t>
            </a:r>
            <a:r>
              <a:rPr lang="en-US" sz="1900">
                <a:solidFill>
                  <a:srgbClr val="434343"/>
                </a:solidFill>
                <a:latin typeface="Verdana"/>
                <a:ea typeface="Verdana"/>
                <a:cs typeface="Verdana"/>
                <a:sym typeface="Verdana"/>
              </a:rPr>
              <a:t>historical</a:t>
            </a:r>
            <a:r>
              <a:rPr lang="en-US" sz="1900">
                <a:solidFill>
                  <a:srgbClr val="434343"/>
                </a:solidFill>
                <a:latin typeface="Verdana"/>
                <a:ea typeface="Verdana"/>
                <a:cs typeface="Verdana"/>
                <a:sym typeface="Verdana"/>
              </a:rPr>
              <a:t> volatility</a:t>
            </a:r>
            <a:endParaRPr sz="1900">
              <a:solidFill>
                <a:srgbClr val="434343"/>
              </a:solidFill>
              <a:latin typeface="Verdana"/>
              <a:ea typeface="Verdana"/>
              <a:cs typeface="Verdana"/>
              <a:sym typeface="Verdana"/>
            </a:endParaRPr>
          </a:p>
          <a:p>
            <a:pPr indent="-349250" lvl="0" marL="457200" rtl="0" algn="l">
              <a:lnSpc>
                <a:spcPct val="150000"/>
              </a:lnSpc>
              <a:spcBef>
                <a:spcPts val="0"/>
              </a:spcBef>
              <a:spcAft>
                <a:spcPts val="0"/>
              </a:spcAft>
              <a:buClr>
                <a:srgbClr val="434343"/>
              </a:buClr>
              <a:buSzPts val="1900"/>
              <a:buFont typeface="Verdana"/>
              <a:buChar char="●"/>
            </a:pPr>
            <a:r>
              <a:rPr lang="en-US" sz="1900">
                <a:solidFill>
                  <a:srgbClr val="434343"/>
                </a:solidFill>
                <a:latin typeface="Verdana"/>
                <a:ea typeface="Verdana"/>
                <a:cs typeface="Verdana"/>
                <a:sym typeface="Verdana"/>
              </a:rPr>
              <a:t>Stock prices affected by various factors</a:t>
            </a:r>
            <a:endParaRPr sz="1900">
              <a:solidFill>
                <a:srgbClr val="434343"/>
              </a:solidFill>
              <a:latin typeface="Verdana"/>
              <a:ea typeface="Verdana"/>
              <a:cs typeface="Verdana"/>
              <a:sym typeface="Verdana"/>
            </a:endParaRPr>
          </a:p>
        </p:txBody>
      </p:sp>
      <p:pic>
        <p:nvPicPr>
          <p:cNvPr id="149" name="Google Shape;149;g130712c4bad_0_30"/>
          <p:cNvPicPr preferRelativeResize="0"/>
          <p:nvPr/>
        </p:nvPicPr>
        <p:blipFill>
          <a:blip r:embed="rId4">
            <a:alphaModFix/>
          </a:blip>
          <a:stretch>
            <a:fillRect/>
          </a:stretch>
        </p:blipFill>
        <p:spPr>
          <a:xfrm>
            <a:off x="9819500" y="680700"/>
            <a:ext cx="1670575" cy="2325025"/>
          </a:xfrm>
          <a:prstGeom prst="rect">
            <a:avLst/>
          </a:prstGeom>
          <a:noFill/>
          <a:ln>
            <a:noFill/>
          </a:ln>
        </p:spPr>
      </p:pic>
      <p:pic>
        <p:nvPicPr>
          <p:cNvPr id="150" name="Google Shape;150;g130712c4bad_0_30"/>
          <p:cNvPicPr preferRelativeResize="0"/>
          <p:nvPr/>
        </p:nvPicPr>
        <p:blipFill>
          <a:blip r:embed="rId5">
            <a:alphaModFix/>
          </a:blip>
          <a:stretch>
            <a:fillRect/>
          </a:stretch>
        </p:blipFill>
        <p:spPr>
          <a:xfrm>
            <a:off x="547675" y="3393050"/>
            <a:ext cx="11096625" cy="885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cxnSp>
        <p:nvCxnSpPr>
          <p:cNvPr id="156" name="Google Shape;156;g12fec304d5f_0_37"/>
          <p:cNvCxnSpPr/>
          <p:nvPr/>
        </p:nvCxnSpPr>
        <p:spPr>
          <a:xfrm>
            <a:off x="504080" y="556181"/>
            <a:ext cx="11167200" cy="0"/>
          </a:xfrm>
          <a:prstGeom prst="straightConnector1">
            <a:avLst/>
          </a:prstGeom>
          <a:noFill/>
          <a:ln cap="flat" cmpd="sng" w="28575">
            <a:solidFill>
              <a:srgbClr val="D1343F"/>
            </a:solidFill>
            <a:prstDash val="solid"/>
            <a:miter lim="800000"/>
            <a:headEnd len="sm" w="sm" type="none"/>
            <a:tailEnd len="sm" w="sm" type="none"/>
          </a:ln>
        </p:spPr>
      </p:cxnSp>
      <p:sp>
        <p:nvSpPr>
          <p:cNvPr id="157" name="Google Shape;157;g12fec304d5f_0_37"/>
          <p:cNvSpPr/>
          <p:nvPr/>
        </p:nvSpPr>
        <p:spPr>
          <a:xfrm>
            <a:off x="500160" y="6425850"/>
            <a:ext cx="11167200" cy="304800"/>
          </a:xfrm>
          <a:prstGeom prst="rect">
            <a:avLst/>
          </a:prstGeom>
          <a:solidFill>
            <a:srgbClr val="36353B"/>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400">
                <a:solidFill>
                  <a:schemeClr val="lt1"/>
                </a:solidFill>
                <a:latin typeface="Calibri"/>
                <a:ea typeface="Calibri"/>
                <a:cs typeface="Calibri"/>
                <a:sym typeface="Calibri"/>
              </a:rPr>
              <a:t>                                                                                                                                                                           Tesla, Inc. | 3</a:t>
            </a:r>
            <a:endParaRPr/>
          </a:p>
        </p:txBody>
      </p:sp>
      <p:pic>
        <p:nvPicPr>
          <p:cNvPr id="158" name="Google Shape;158;g12fec304d5f_0_37"/>
          <p:cNvPicPr preferRelativeResize="0"/>
          <p:nvPr/>
        </p:nvPicPr>
        <p:blipFill>
          <a:blip r:embed="rId3">
            <a:alphaModFix/>
          </a:blip>
          <a:stretch>
            <a:fillRect/>
          </a:stretch>
        </p:blipFill>
        <p:spPr>
          <a:xfrm>
            <a:off x="500150" y="619325"/>
            <a:ext cx="6380437" cy="5745374"/>
          </a:xfrm>
          <a:prstGeom prst="rect">
            <a:avLst/>
          </a:prstGeom>
          <a:noFill/>
          <a:ln>
            <a:noFill/>
          </a:ln>
        </p:spPr>
      </p:pic>
      <p:sp>
        <p:nvSpPr>
          <p:cNvPr id="159" name="Google Shape;159;g12fec304d5f_0_37"/>
          <p:cNvSpPr txBox="1"/>
          <p:nvPr/>
        </p:nvSpPr>
        <p:spPr>
          <a:xfrm>
            <a:off x="7194850" y="4512750"/>
            <a:ext cx="4633500" cy="15393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rgbClr val="434343"/>
              </a:buClr>
              <a:buSzPts val="1600"/>
              <a:buFont typeface="Verdana"/>
              <a:buChar char="●"/>
            </a:pPr>
            <a:r>
              <a:rPr b="1" lang="en-US" sz="1600">
                <a:solidFill>
                  <a:srgbClr val="434343"/>
                </a:solidFill>
                <a:latin typeface="Verdana"/>
                <a:ea typeface="Verdana"/>
                <a:cs typeface="Verdana"/>
                <a:sym typeface="Verdana"/>
              </a:rPr>
              <a:t>Source: TESLA Stock Price, Yahoo Finance</a:t>
            </a:r>
            <a:endParaRPr b="1" sz="1600">
              <a:solidFill>
                <a:srgbClr val="434343"/>
              </a:solidFill>
              <a:latin typeface="Verdana"/>
              <a:ea typeface="Verdana"/>
              <a:cs typeface="Verdana"/>
              <a:sym typeface="Verdana"/>
            </a:endParaRPr>
          </a:p>
          <a:p>
            <a:pPr indent="-330200" lvl="0" marL="457200" rtl="0" algn="l">
              <a:lnSpc>
                <a:spcPct val="150000"/>
              </a:lnSpc>
              <a:spcBef>
                <a:spcPts val="0"/>
              </a:spcBef>
              <a:spcAft>
                <a:spcPts val="0"/>
              </a:spcAft>
              <a:buClr>
                <a:srgbClr val="434343"/>
              </a:buClr>
              <a:buSzPts val="1600"/>
              <a:buFont typeface="Verdana"/>
              <a:buChar char="●"/>
            </a:pPr>
            <a:r>
              <a:rPr b="1" lang="en-US" sz="1600">
                <a:solidFill>
                  <a:srgbClr val="434343"/>
                </a:solidFill>
                <a:latin typeface="Verdana"/>
                <a:ea typeface="Verdana"/>
                <a:cs typeface="Verdana"/>
                <a:sym typeface="Verdana"/>
              </a:rPr>
              <a:t>Data Shape</a:t>
            </a:r>
            <a:r>
              <a:rPr b="1" lang="en-US" sz="1600">
                <a:solidFill>
                  <a:srgbClr val="434343"/>
                </a:solidFill>
                <a:latin typeface="Verdana"/>
                <a:ea typeface="Verdana"/>
                <a:cs typeface="Verdana"/>
                <a:sym typeface="Verdana"/>
              </a:rPr>
              <a:t>: (2581, 8)</a:t>
            </a:r>
            <a:endParaRPr b="1" sz="1600">
              <a:solidFill>
                <a:srgbClr val="434343"/>
              </a:solidFill>
              <a:latin typeface="Verdana"/>
              <a:ea typeface="Verdana"/>
              <a:cs typeface="Verdana"/>
              <a:sym typeface="Verdana"/>
            </a:endParaRPr>
          </a:p>
          <a:p>
            <a:pPr indent="-330200" lvl="0" marL="457200" rtl="0" algn="l">
              <a:lnSpc>
                <a:spcPct val="150000"/>
              </a:lnSpc>
              <a:spcBef>
                <a:spcPts val="0"/>
              </a:spcBef>
              <a:spcAft>
                <a:spcPts val="0"/>
              </a:spcAft>
              <a:buClr>
                <a:srgbClr val="434343"/>
              </a:buClr>
              <a:buSzPts val="1600"/>
              <a:buFont typeface="Verdana"/>
              <a:buChar char="●"/>
            </a:pPr>
            <a:r>
              <a:rPr b="1" lang="en-US" sz="1600">
                <a:solidFill>
                  <a:srgbClr val="434343"/>
                </a:solidFill>
                <a:latin typeface="Verdana"/>
                <a:ea typeface="Verdana"/>
                <a:cs typeface="Verdana"/>
                <a:sym typeface="Verdana"/>
              </a:rPr>
              <a:t>Time: 2011-12-01 ~ 2022-3-4 </a:t>
            </a:r>
            <a:endParaRPr b="1" sz="1600">
              <a:solidFill>
                <a:srgbClr val="434343"/>
              </a:solidFill>
              <a:latin typeface="Verdana"/>
              <a:ea typeface="Verdana"/>
              <a:cs typeface="Verdana"/>
              <a:sym typeface="Verdana"/>
            </a:endParaRPr>
          </a:p>
        </p:txBody>
      </p:sp>
      <p:grpSp>
        <p:nvGrpSpPr>
          <p:cNvPr id="160" name="Google Shape;160;g12fec304d5f_0_37"/>
          <p:cNvGrpSpPr/>
          <p:nvPr/>
        </p:nvGrpSpPr>
        <p:grpSpPr>
          <a:xfrm>
            <a:off x="586633" y="105562"/>
            <a:ext cx="10193062" cy="326100"/>
            <a:chOff x="4732" y="0"/>
            <a:chExt cx="10193062" cy="326100"/>
          </a:xfrm>
        </p:grpSpPr>
        <p:sp>
          <p:nvSpPr>
            <p:cNvPr id="161" name="Google Shape;161;g12fec304d5f_0_37"/>
            <p:cNvSpPr/>
            <p:nvPr/>
          </p:nvSpPr>
          <p:spPr>
            <a:xfrm>
              <a:off x="4732" y="0"/>
              <a:ext cx="2754900" cy="326100"/>
            </a:xfrm>
            <a:prstGeom prst="chevron">
              <a:avLst>
                <a:gd fmla="val 50000" name="adj"/>
              </a:avLst>
            </a:prstGeom>
            <a:solidFill>
              <a:srgbClr val="D9D9D9"/>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12fec304d5f_0_37"/>
            <p:cNvSpPr txBox="1"/>
            <p:nvPr/>
          </p:nvSpPr>
          <p:spPr>
            <a:xfrm>
              <a:off x="167716"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Introduction</a:t>
              </a:r>
              <a:endParaRPr b="1">
                <a:solidFill>
                  <a:schemeClr val="lt1"/>
                </a:solidFill>
                <a:latin typeface="Verdana"/>
                <a:ea typeface="Verdana"/>
                <a:cs typeface="Verdana"/>
                <a:sym typeface="Verdana"/>
              </a:endParaRPr>
            </a:p>
          </p:txBody>
        </p:sp>
        <p:sp>
          <p:nvSpPr>
            <p:cNvPr id="163" name="Google Shape;163;g12fec304d5f_0_37"/>
            <p:cNvSpPr/>
            <p:nvPr/>
          </p:nvSpPr>
          <p:spPr>
            <a:xfrm>
              <a:off x="2484119" y="0"/>
              <a:ext cx="2754900" cy="326100"/>
            </a:xfrm>
            <a:prstGeom prst="chevron">
              <a:avLst>
                <a:gd fmla="val 50000" name="adj"/>
              </a:avLst>
            </a:prstGeom>
            <a:solidFill>
              <a:srgbClr val="D1343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12fec304d5f_0_37"/>
            <p:cNvSpPr txBox="1"/>
            <p:nvPr/>
          </p:nvSpPr>
          <p:spPr>
            <a:xfrm>
              <a:off x="2647103" y="0"/>
              <a:ext cx="2428800" cy="326100"/>
            </a:xfrm>
            <a:prstGeom prst="rect">
              <a:avLst/>
            </a:prstGeom>
            <a:noFill/>
            <a:ln>
              <a:noFill/>
            </a:ln>
          </p:spPr>
          <p:txBody>
            <a:bodyPr anchorCtr="0" anchor="ctr" bIns="24000" lIns="72000" spcFirstLastPara="1" rIns="24000" wrap="square" tIns="24000">
              <a:noAutofit/>
            </a:bodyPr>
            <a:lstStyle/>
            <a:p>
              <a:pPr indent="0" lvl="0" marL="0" marR="0" rtl="0" algn="l">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               EDA</a:t>
              </a:r>
              <a:endParaRPr b="1">
                <a:solidFill>
                  <a:schemeClr val="lt1"/>
                </a:solidFill>
                <a:latin typeface="Verdana"/>
                <a:ea typeface="Verdana"/>
                <a:cs typeface="Verdana"/>
                <a:sym typeface="Verdana"/>
              </a:endParaRPr>
            </a:p>
          </p:txBody>
        </p:sp>
        <p:sp>
          <p:nvSpPr>
            <p:cNvPr id="165" name="Google Shape;165;g12fec304d5f_0_37"/>
            <p:cNvSpPr/>
            <p:nvPr/>
          </p:nvSpPr>
          <p:spPr>
            <a:xfrm>
              <a:off x="4963507"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12fec304d5f_0_37"/>
            <p:cNvSpPr txBox="1"/>
            <p:nvPr/>
          </p:nvSpPr>
          <p:spPr>
            <a:xfrm>
              <a:off x="5126491"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Modeling &amp; Results</a:t>
              </a:r>
              <a:endParaRPr b="1">
                <a:solidFill>
                  <a:schemeClr val="lt1"/>
                </a:solidFill>
                <a:latin typeface="Verdana"/>
                <a:ea typeface="Verdana"/>
                <a:cs typeface="Verdana"/>
                <a:sym typeface="Verdana"/>
              </a:endParaRPr>
            </a:p>
          </p:txBody>
        </p:sp>
        <p:sp>
          <p:nvSpPr>
            <p:cNvPr id="167" name="Google Shape;167;g12fec304d5f_0_37"/>
            <p:cNvSpPr/>
            <p:nvPr/>
          </p:nvSpPr>
          <p:spPr>
            <a:xfrm>
              <a:off x="7442894"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12fec304d5f_0_37"/>
            <p:cNvSpPr txBox="1"/>
            <p:nvPr/>
          </p:nvSpPr>
          <p:spPr>
            <a:xfrm>
              <a:off x="7605878"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Recommendation</a:t>
              </a:r>
              <a:endParaRPr b="1">
                <a:solidFill>
                  <a:schemeClr val="lt1"/>
                </a:solidFill>
                <a:latin typeface="Verdana"/>
                <a:ea typeface="Verdana"/>
                <a:cs typeface="Verdana"/>
                <a:sym typeface="Verdana"/>
              </a:endParaRPr>
            </a:p>
          </p:txBody>
        </p:sp>
      </p:grpSp>
      <p:pic>
        <p:nvPicPr>
          <p:cNvPr id="169" name="Google Shape;169;g12fec304d5f_0_37"/>
          <p:cNvPicPr preferRelativeResize="0"/>
          <p:nvPr/>
        </p:nvPicPr>
        <p:blipFill rotWithShape="1">
          <a:blip r:embed="rId4">
            <a:alphaModFix/>
          </a:blip>
          <a:srcRect b="0" l="0" r="20000" t="19191"/>
          <a:stretch/>
        </p:blipFill>
        <p:spPr>
          <a:xfrm>
            <a:off x="7324223" y="2830025"/>
            <a:ext cx="3968249" cy="1224675"/>
          </a:xfrm>
          <a:prstGeom prst="rect">
            <a:avLst/>
          </a:prstGeom>
          <a:noFill/>
          <a:ln>
            <a:noFill/>
          </a:ln>
        </p:spPr>
      </p:pic>
      <p:pic>
        <p:nvPicPr>
          <p:cNvPr id="170" name="Google Shape;170;g12fec304d5f_0_37"/>
          <p:cNvPicPr preferRelativeResize="0"/>
          <p:nvPr/>
        </p:nvPicPr>
        <p:blipFill rotWithShape="1">
          <a:blip r:embed="rId5">
            <a:alphaModFix/>
          </a:blip>
          <a:srcRect b="0" l="0" r="22336" t="0"/>
          <a:stretch/>
        </p:blipFill>
        <p:spPr>
          <a:xfrm>
            <a:off x="7361322" y="680700"/>
            <a:ext cx="3794750" cy="1691275"/>
          </a:xfrm>
          <a:prstGeom prst="rect">
            <a:avLst/>
          </a:prstGeom>
          <a:noFill/>
          <a:ln>
            <a:noFill/>
          </a:ln>
        </p:spPr>
      </p:pic>
      <p:sp>
        <p:nvSpPr>
          <p:cNvPr id="171" name="Google Shape;171;g12fec304d5f_0_37"/>
          <p:cNvSpPr/>
          <p:nvPr/>
        </p:nvSpPr>
        <p:spPr>
          <a:xfrm>
            <a:off x="8209750" y="2492700"/>
            <a:ext cx="111600" cy="97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12fec304d5f_0_37"/>
          <p:cNvSpPr/>
          <p:nvPr/>
        </p:nvSpPr>
        <p:spPr>
          <a:xfrm>
            <a:off x="8514550" y="2492700"/>
            <a:ext cx="111600" cy="97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12fec304d5f_0_37"/>
          <p:cNvSpPr/>
          <p:nvPr/>
        </p:nvSpPr>
        <p:spPr>
          <a:xfrm>
            <a:off x="8819350" y="2492700"/>
            <a:ext cx="111600" cy="97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12fec304d5f_0_37"/>
          <p:cNvSpPr/>
          <p:nvPr/>
        </p:nvSpPr>
        <p:spPr>
          <a:xfrm>
            <a:off x="9949525" y="2485713"/>
            <a:ext cx="111600" cy="97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12fec304d5f_0_37"/>
          <p:cNvSpPr/>
          <p:nvPr/>
        </p:nvSpPr>
        <p:spPr>
          <a:xfrm>
            <a:off x="10254325" y="2485713"/>
            <a:ext cx="111600" cy="97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12fec304d5f_0_37"/>
          <p:cNvSpPr/>
          <p:nvPr/>
        </p:nvSpPr>
        <p:spPr>
          <a:xfrm>
            <a:off x="10559125" y="2485713"/>
            <a:ext cx="111600" cy="97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cxnSp>
        <p:nvCxnSpPr>
          <p:cNvPr id="182" name="Google Shape;182;p4"/>
          <p:cNvCxnSpPr/>
          <p:nvPr/>
        </p:nvCxnSpPr>
        <p:spPr>
          <a:xfrm>
            <a:off x="504080" y="556181"/>
            <a:ext cx="11167220" cy="0"/>
          </a:xfrm>
          <a:prstGeom prst="straightConnector1">
            <a:avLst/>
          </a:prstGeom>
          <a:noFill/>
          <a:ln cap="flat" cmpd="sng" w="28575">
            <a:solidFill>
              <a:srgbClr val="D1343F"/>
            </a:solidFill>
            <a:prstDash val="solid"/>
            <a:miter lim="800000"/>
            <a:headEnd len="sm" w="sm" type="none"/>
            <a:tailEnd len="sm" w="sm" type="none"/>
          </a:ln>
        </p:spPr>
      </p:cxnSp>
      <p:sp>
        <p:nvSpPr>
          <p:cNvPr id="183" name="Google Shape;183;p4"/>
          <p:cNvSpPr/>
          <p:nvPr/>
        </p:nvSpPr>
        <p:spPr>
          <a:xfrm>
            <a:off x="500160" y="6425850"/>
            <a:ext cx="11167220" cy="304794"/>
          </a:xfrm>
          <a:prstGeom prst="rect">
            <a:avLst/>
          </a:prstGeom>
          <a:solidFill>
            <a:srgbClr val="36353B"/>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400">
                <a:solidFill>
                  <a:schemeClr val="lt1"/>
                </a:solidFill>
                <a:latin typeface="Calibri"/>
                <a:ea typeface="Calibri"/>
                <a:cs typeface="Calibri"/>
                <a:sym typeface="Calibri"/>
              </a:rPr>
              <a:t>                                                                                                                                                                           Tesla, Inc. | 3</a:t>
            </a:r>
            <a:endParaRPr/>
          </a:p>
        </p:txBody>
      </p:sp>
      <p:grpSp>
        <p:nvGrpSpPr>
          <p:cNvPr id="184" name="Google Shape;184;p4"/>
          <p:cNvGrpSpPr/>
          <p:nvPr/>
        </p:nvGrpSpPr>
        <p:grpSpPr>
          <a:xfrm>
            <a:off x="586633" y="105562"/>
            <a:ext cx="10193062" cy="326100"/>
            <a:chOff x="4732" y="0"/>
            <a:chExt cx="10193062" cy="326100"/>
          </a:xfrm>
        </p:grpSpPr>
        <p:sp>
          <p:nvSpPr>
            <p:cNvPr id="185" name="Google Shape;185;p4"/>
            <p:cNvSpPr/>
            <p:nvPr/>
          </p:nvSpPr>
          <p:spPr>
            <a:xfrm>
              <a:off x="4732" y="0"/>
              <a:ext cx="2754900" cy="326100"/>
            </a:xfrm>
            <a:prstGeom prst="chevron">
              <a:avLst>
                <a:gd fmla="val 50000" name="adj"/>
              </a:avLst>
            </a:prstGeom>
            <a:solidFill>
              <a:srgbClr val="D9D9D9"/>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txBox="1"/>
            <p:nvPr/>
          </p:nvSpPr>
          <p:spPr>
            <a:xfrm>
              <a:off x="167716"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Introduction</a:t>
              </a:r>
              <a:endParaRPr b="1">
                <a:solidFill>
                  <a:schemeClr val="lt1"/>
                </a:solidFill>
                <a:latin typeface="Verdana"/>
                <a:ea typeface="Verdana"/>
                <a:cs typeface="Verdana"/>
                <a:sym typeface="Verdana"/>
              </a:endParaRPr>
            </a:p>
          </p:txBody>
        </p:sp>
        <p:sp>
          <p:nvSpPr>
            <p:cNvPr id="187" name="Google Shape;187;p4"/>
            <p:cNvSpPr/>
            <p:nvPr/>
          </p:nvSpPr>
          <p:spPr>
            <a:xfrm>
              <a:off x="2484119" y="0"/>
              <a:ext cx="2754900" cy="326100"/>
            </a:xfrm>
            <a:prstGeom prst="chevron">
              <a:avLst>
                <a:gd fmla="val 50000" name="adj"/>
              </a:avLst>
            </a:prstGeom>
            <a:solidFill>
              <a:srgbClr val="D1343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txBox="1"/>
            <p:nvPr/>
          </p:nvSpPr>
          <p:spPr>
            <a:xfrm>
              <a:off x="2647103" y="0"/>
              <a:ext cx="2428800" cy="326100"/>
            </a:xfrm>
            <a:prstGeom prst="rect">
              <a:avLst/>
            </a:prstGeom>
            <a:noFill/>
            <a:ln>
              <a:noFill/>
            </a:ln>
          </p:spPr>
          <p:txBody>
            <a:bodyPr anchorCtr="0" anchor="ctr" bIns="24000" lIns="72000" spcFirstLastPara="1" rIns="24000" wrap="square" tIns="24000">
              <a:noAutofit/>
            </a:bodyPr>
            <a:lstStyle/>
            <a:p>
              <a:pPr indent="0" lvl="0" marL="0" marR="0" rtl="0" algn="l">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               </a:t>
              </a:r>
              <a:r>
                <a:rPr b="1" lang="en-US">
                  <a:solidFill>
                    <a:schemeClr val="lt1"/>
                  </a:solidFill>
                  <a:latin typeface="Verdana"/>
                  <a:ea typeface="Verdana"/>
                  <a:cs typeface="Verdana"/>
                  <a:sym typeface="Verdana"/>
                </a:rPr>
                <a:t>EDA</a:t>
              </a:r>
              <a:endParaRPr b="1">
                <a:solidFill>
                  <a:schemeClr val="lt1"/>
                </a:solidFill>
                <a:latin typeface="Verdana"/>
                <a:ea typeface="Verdana"/>
                <a:cs typeface="Verdana"/>
                <a:sym typeface="Verdana"/>
              </a:endParaRPr>
            </a:p>
          </p:txBody>
        </p:sp>
        <p:sp>
          <p:nvSpPr>
            <p:cNvPr id="189" name="Google Shape;189;p4"/>
            <p:cNvSpPr/>
            <p:nvPr/>
          </p:nvSpPr>
          <p:spPr>
            <a:xfrm>
              <a:off x="4963507"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txBox="1"/>
            <p:nvPr/>
          </p:nvSpPr>
          <p:spPr>
            <a:xfrm>
              <a:off x="5126491"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Modeling &amp; Results</a:t>
              </a:r>
              <a:endParaRPr b="1">
                <a:solidFill>
                  <a:schemeClr val="lt1"/>
                </a:solidFill>
                <a:latin typeface="Verdana"/>
                <a:ea typeface="Verdana"/>
                <a:cs typeface="Verdana"/>
                <a:sym typeface="Verdana"/>
              </a:endParaRPr>
            </a:p>
          </p:txBody>
        </p:sp>
        <p:sp>
          <p:nvSpPr>
            <p:cNvPr id="191" name="Google Shape;191;p4"/>
            <p:cNvSpPr/>
            <p:nvPr/>
          </p:nvSpPr>
          <p:spPr>
            <a:xfrm>
              <a:off x="7442894"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txBox="1"/>
            <p:nvPr/>
          </p:nvSpPr>
          <p:spPr>
            <a:xfrm>
              <a:off x="7605878"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Recommendation</a:t>
              </a:r>
              <a:endParaRPr b="1">
                <a:solidFill>
                  <a:schemeClr val="lt1"/>
                </a:solidFill>
                <a:latin typeface="Verdana"/>
                <a:ea typeface="Verdana"/>
                <a:cs typeface="Verdana"/>
                <a:sym typeface="Verdana"/>
              </a:endParaRPr>
            </a:p>
          </p:txBody>
        </p:sp>
      </p:grpSp>
      <p:pic>
        <p:nvPicPr>
          <p:cNvPr id="193" name="Google Shape;193;p4"/>
          <p:cNvPicPr preferRelativeResize="0"/>
          <p:nvPr/>
        </p:nvPicPr>
        <p:blipFill rotWithShape="1">
          <a:blip r:embed="rId3">
            <a:alphaModFix/>
          </a:blip>
          <a:srcRect b="0" l="0" r="0" t="6498"/>
          <a:stretch/>
        </p:blipFill>
        <p:spPr>
          <a:xfrm>
            <a:off x="508000" y="767500"/>
            <a:ext cx="5193898" cy="2991729"/>
          </a:xfrm>
          <a:prstGeom prst="rect">
            <a:avLst/>
          </a:prstGeom>
          <a:noFill/>
          <a:ln>
            <a:noFill/>
          </a:ln>
        </p:spPr>
      </p:pic>
      <p:sp>
        <p:nvSpPr>
          <p:cNvPr id="194" name="Google Shape;194;p4"/>
          <p:cNvSpPr txBox="1"/>
          <p:nvPr/>
        </p:nvSpPr>
        <p:spPr>
          <a:xfrm>
            <a:off x="6473600" y="1157450"/>
            <a:ext cx="5193900" cy="15546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rgbClr val="434343"/>
              </a:buClr>
              <a:buSzPts val="1900"/>
              <a:buFont typeface="Verdana"/>
              <a:buChar char="●"/>
            </a:pPr>
            <a:r>
              <a:rPr lang="en-US" sz="1900">
                <a:solidFill>
                  <a:srgbClr val="434343"/>
                </a:solidFill>
                <a:latin typeface="Verdana"/>
                <a:ea typeface="Verdana"/>
                <a:cs typeface="Verdana"/>
                <a:sym typeface="Verdana"/>
              </a:rPr>
              <a:t>Steady Trend 2011-12 ~ 2019-12</a:t>
            </a:r>
            <a:endParaRPr sz="1900">
              <a:solidFill>
                <a:srgbClr val="434343"/>
              </a:solidFill>
              <a:latin typeface="Verdana"/>
              <a:ea typeface="Verdana"/>
              <a:cs typeface="Verdana"/>
              <a:sym typeface="Verdana"/>
            </a:endParaRPr>
          </a:p>
          <a:p>
            <a:pPr indent="0" lvl="0" marL="0" rtl="0" algn="l">
              <a:spcBef>
                <a:spcPts val="0"/>
              </a:spcBef>
              <a:spcAft>
                <a:spcPts val="0"/>
              </a:spcAft>
              <a:buNone/>
            </a:pPr>
            <a:r>
              <a:t/>
            </a:r>
            <a:endParaRPr sz="1600">
              <a:solidFill>
                <a:srgbClr val="434343"/>
              </a:solidFill>
              <a:latin typeface="Verdana"/>
              <a:ea typeface="Verdana"/>
              <a:cs typeface="Verdana"/>
              <a:sym typeface="Verdana"/>
            </a:endParaRPr>
          </a:p>
          <a:p>
            <a:pPr indent="-330200" lvl="0" marL="457200" rtl="0" algn="l">
              <a:spcBef>
                <a:spcPts val="0"/>
              </a:spcBef>
              <a:spcAft>
                <a:spcPts val="0"/>
              </a:spcAft>
              <a:buClr>
                <a:srgbClr val="434343"/>
              </a:buClr>
              <a:buSzPts val="1600"/>
              <a:buFont typeface="Verdana"/>
              <a:buChar char="●"/>
            </a:pPr>
            <a:r>
              <a:rPr lang="en-US" sz="1900">
                <a:solidFill>
                  <a:srgbClr val="434343"/>
                </a:solidFill>
                <a:latin typeface="Verdana"/>
                <a:ea typeface="Verdana"/>
                <a:cs typeface="Verdana"/>
                <a:sym typeface="Verdana"/>
              </a:rPr>
              <a:t>Positive Trend 2020-1 ~ Present</a:t>
            </a:r>
            <a:endParaRPr sz="1600">
              <a:solidFill>
                <a:srgbClr val="434343"/>
              </a:solidFill>
              <a:latin typeface="Verdana"/>
              <a:ea typeface="Verdana"/>
              <a:cs typeface="Verdana"/>
              <a:sym typeface="Verdana"/>
            </a:endParaRPr>
          </a:p>
          <a:p>
            <a:pPr indent="0" lvl="0" marL="0" rtl="0" algn="l">
              <a:spcBef>
                <a:spcPts val="0"/>
              </a:spcBef>
              <a:spcAft>
                <a:spcPts val="0"/>
              </a:spcAft>
              <a:buNone/>
            </a:pPr>
            <a:r>
              <a:t/>
            </a:r>
            <a:endParaRPr sz="1600">
              <a:solidFill>
                <a:srgbClr val="434343"/>
              </a:solidFill>
              <a:latin typeface="Verdana"/>
              <a:ea typeface="Verdana"/>
              <a:cs typeface="Verdana"/>
              <a:sym typeface="Verdana"/>
            </a:endParaRPr>
          </a:p>
          <a:p>
            <a:pPr indent="-349250" lvl="0" marL="457200" rtl="0" algn="l">
              <a:spcBef>
                <a:spcPts val="0"/>
              </a:spcBef>
              <a:spcAft>
                <a:spcPts val="0"/>
              </a:spcAft>
              <a:buClr>
                <a:srgbClr val="434343"/>
              </a:buClr>
              <a:buSzPts val="1900"/>
              <a:buFont typeface="Verdana"/>
              <a:buChar char="●"/>
            </a:pPr>
            <a:r>
              <a:rPr lang="en-US" sz="1900">
                <a:solidFill>
                  <a:srgbClr val="434343"/>
                </a:solidFill>
                <a:latin typeface="Verdana"/>
                <a:ea typeface="Verdana"/>
                <a:cs typeface="Verdana"/>
                <a:sym typeface="Verdana"/>
              </a:rPr>
              <a:t>COVID Starts from March 2020</a:t>
            </a:r>
            <a:endParaRPr sz="1900">
              <a:solidFill>
                <a:srgbClr val="434343"/>
              </a:solidFill>
              <a:latin typeface="Verdana"/>
              <a:ea typeface="Verdana"/>
              <a:cs typeface="Verdana"/>
              <a:sym typeface="Verdana"/>
            </a:endParaRPr>
          </a:p>
        </p:txBody>
      </p:sp>
      <p:sp>
        <p:nvSpPr>
          <p:cNvPr id="195" name="Google Shape;195;p4"/>
          <p:cNvSpPr txBox="1"/>
          <p:nvPr/>
        </p:nvSpPr>
        <p:spPr>
          <a:xfrm>
            <a:off x="1059300" y="4256275"/>
            <a:ext cx="3144900" cy="1062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rgbClr val="434343"/>
              </a:buClr>
              <a:buSzPts val="1900"/>
              <a:buFont typeface="Verdana"/>
              <a:buChar char="●"/>
            </a:pPr>
            <a:r>
              <a:rPr lang="en-US" sz="1900">
                <a:solidFill>
                  <a:srgbClr val="434343"/>
                </a:solidFill>
                <a:latin typeface="Verdana"/>
                <a:ea typeface="Verdana"/>
                <a:cs typeface="Verdana"/>
                <a:sym typeface="Verdana"/>
              </a:rPr>
              <a:t>Additive Seasonality</a:t>
            </a:r>
            <a:endParaRPr sz="1900">
              <a:solidFill>
                <a:srgbClr val="434343"/>
              </a:solidFill>
              <a:latin typeface="Verdana"/>
              <a:ea typeface="Verdana"/>
              <a:cs typeface="Verdana"/>
              <a:sym typeface="Verdana"/>
            </a:endParaRPr>
          </a:p>
          <a:p>
            <a:pPr indent="0" lvl="0" marL="0" rtl="0" algn="l">
              <a:spcBef>
                <a:spcPts val="0"/>
              </a:spcBef>
              <a:spcAft>
                <a:spcPts val="0"/>
              </a:spcAft>
              <a:buNone/>
            </a:pPr>
            <a:r>
              <a:t/>
            </a:r>
            <a:endParaRPr sz="1900">
              <a:solidFill>
                <a:srgbClr val="434343"/>
              </a:solidFill>
              <a:latin typeface="Verdana"/>
              <a:ea typeface="Verdana"/>
              <a:cs typeface="Verdana"/>
              <a:sym typeface="Verdana"/>
            </a:endParaRPr>
          </a:p>
          <a:p>
            <a:pPr indent="0" lvl="0" marL="0" rtl="0" algn="l">
              <a:spcBef>
                <a:spcPts val="0"/>
              </a:spcBef>
              <a:spcAft>
                <a:spcPts val="0"/>
              </a:spcAft>
              <a:buNone/>
            </a:pPr>
            <a:r>
              <a:t/>
            </a:r>
            <a:endParaRPr sz="1900">
              <a:solidFill>
                <a:srgbClr val="434343"/>
              </a:solidFill>
              <a:latin typeface="Verdana"/>
              <a:ea typeface="Verdana"/>
              <a:cs typeface="Verdana"/>
              <a:sym typeface="Verdana"/>
            </a:endParaRPr>
          </a:p>
        </p:txBody>
      </p:sp>
      <p:grpSp>
        <p:nvGrpSpPr>
          <p:cNvPr id="196" name="Google Shape;196;p4"/>
          <p:cNvGrpSpPr/>
          <p:nvPr/>
        </p:nvGrpSpPr>
        <p:grpSpPr>
          <a:xfrm>
            <a:off x="5753150" y="2780325"/>
            <a:ext cx="6003424" cy="3565849"/>
            <a:chOff x="1522062" y="1548890"/>
            <a:chExt cx="8598431" cy="5200305"/>
          </a:xfrm>
        </p:grpSpPr>
        <p:pic>
          <p:nvPicPr>
            <p:cNvPr id="197" name="Google Shape;197;p4"/>
            <p:cNvPicPr preferRelativeResize="0"/>
            <p:nvPr/>
          </p:nvPicPr>
          <p:blipFill>
            <a:blip r:embed="rId4">
              <a:alphaModFix/>
            </a:blip>
            <a:stretch>
              <a:fillRect/>
            </a:stretch>
          </p:blipFill>
          <p:spPr>
            <a:xfrm>
              <a:off x="1522062" y="1548890"/>
              <a:ext cx="8598431" cy="5200305"/>
            </a:xfrm>
            <a:prstGeom prst="rect">
              <a:avLst/>
            </a:prstGeom>
            <a:noFill/>
            <a:ln>
              <a:noFill/>
            </a:ln>
          </p:spPr>
        </p:pic>
        <p:sp>
          <p:nvSpPr>
            <p:cNvPr id="198" name="Google Shape;198;p4"/>
            <p:cNvSpPr txBox="1"/>
            <p:nvPr/>
          </p:nvSpPr>
          <p:spPr>
            <a:xfrm>
              <a:off x="1593988" y="3245565"/>
              <a:ext cx="8362800" cy="2783400"/>
            </a:xfrm>
            <a:prstGeom prst="rect">
              <a:avLst/>
            </a:prstGeom>
            <a:noFill/>
            <a:ln cap="flat" cmpd="sng" w="28575">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cxnSp>
        <p:nvCxnSpPr>
          <p:cNvPr id="204" name="Google Shape;204;g12ef56a4dee_0_90"/>
          <p:cNvCxnSpPr/>
          <p:nvPr/>
        </p:nvCxnSpPr>
        <p:spPr>
          <a:xfrm>
            <a:off x="504080" y="556181"/>
            <a:ext cx="11167200" cy="0"/>
          </a:xfrm>
          <a:prstGeom prst="straightConnector1">
            <a:avLst/>
          </a:prstGeom>
          <a:noFill/>
          <a:ln cap="flat" cmpd="sng" w="28575">
            <a:solidFill>
              <a:srgbClr val="D1343F"/>
            </a:solidFill>
            <a:prstDash val="solid"/>
            <a:miter lim="800000"/>
            <a:headEnd len="sm" w="sm" type="none"/>
            <a:tailEnd len="sm" w="sm" type="none"/>
          </a:ln>
        </p:spPr>
      </p:cxnSp>
      <p:sp>
        <p:nvSpPr>
          <p:cNvPr id="205" name="Google Shape;205;g12ef56a4dee_0_90"/>
          <p:cNvSpPr/>
          <p:nvPr/>
        </p:nvSpPr>
        <p:spPr>
          <a:xfrm>
            <a:off x="500160" y="6425850"/>
            <a:ext cx="11167200" cy="304800"/>
          </a:xfrm>
          <a:prstGeom prst="rect">
            <a:avLst/>
          </a:prstGeom>
          <a:solidFill>
            <a:srgbClr val="36353B"/>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400">
                <a:solidFill>
                  <a:schemeClr val="lt1"/>
                </a:solidFill>
                <a:latin typeface="Calibri"/>
                <a:ea typeface="Calibri"/>
                <a:cs typeface="Calibri"/>
                <a:sym typeface="Calibri"/>
              </a:rPr>
              <a:t>                                                                                                                                                                           Tesla, Inc. | </a:t>
            </a:r>
            <a:r>
              <a:rPr lang="en-US">
                <a:solidFill>
                  <a:schemeClr val="lt1"/>
                </a:solidFill>
                <a:latin typeface="Calibri"/>
                <a:ea typeface="Calibri"/>
                <a:cs typeface="Calibri"/>
                <a:sym typeface="Calibri"/>
              </a:rPr>
              <a:t>6</a:t>
            </a:r>
            <a:endParaRPr/>
          </a:p>
        </p:txBody>
      </p:sp>
      <p:pic>
        <p:nvPicPr>
          <p:cNvPr id="206" name="Google Shape;206;g12ef56a4dee_0_90"/>
          <p:cNvPicPr preferRelativeResize="0"/>
          <p:nvPr/>
        </p:nvPicPr>
        <p:blipFill>
          <a:blip r:embed="rId3">
            <a:alphaModFix/>
          </a:blip>
          <a:stretch>
            <a:fillRect/>
          </a:stretch>
        </p:blipFill>
        <p:spPr>
          <a:xfrm>
            <a:off x="453825" y="1677925"/>
            <a:ext cx="5596101" cy="3480262"/>
          </a:xfrm>
          <a:prstGeom prst="rect">
            <a:avLst/>
          </a:prstGeom>
          <a:noFill/>
          <a:ln>
            <a:noFill/>
          </a:ln>
        </p:spPr>
      </p:pic>
      <p:grpSp>
        <p:nvGrpSpPr>
          <p:cNvPr id="207" name="Google Shape;207;g12ef56a4dee_0_90"/>
          <p:cNvGrpSpPr/>
          <p:nvPr/>
        </p:nvGrpSpPr>
        <p:grpSpPr>
          <a:xfrm>
            <a:off x="586633" y="105562"/>
            <a:ext cx="10193062" cy="326100"/>
            <a:chOff x="4732" y="0"/>
            <a:chExt cx="10193062" cy="326100"/>
          </a:xfrm>
        </p:grpSpPr>
        <p:sp>
          <p:nvSpPr>
            <p:cNvPr id="208" name="Google Shape;208;g12ef56a4dee_0_90"/>
            <p:cNvSpPr/>
            <p:nvPr/>
          </p:nvSpPr>
          <p:spPr>
            <a:xfrm>
              <a:off x="4732" y="0"/>
              <a:ext cx="2754900" cy="326100"/>
            </a:xfrm>
            <a:prstGeom prst="chevron">
              <a:avLst>
                <a:gd fmla="val 50000" name="adj"/>
              </a:avLst>
            </a:prstGeom>
            <a:solidFill>
              <a:srgbClr val="D9D9D9"/>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12ef56a4dee_0_90"/>
            <p:cNvSpPr txBox="1"/>
            <p:nvPr/>
          </p:nvSpPr>
          <p:spPr>
            <a:xfrm>
              <a:off x="167716"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Introduction</a:t>
              </a:r>
              <a:endParaRPr b="1">
                <a:solidFill>
                  <a:schemeClr val="lt1"/>
                </a:solidFill>
                <a:latin typeface="Verdana"/>
                <a:ea typeface="Verdana"/>
                <a:cs typeface="Verdana"/>
                <a:sym typeface="Verdana"/>
              </a:endParaRPr>
            </a:p>
          </p:txBody>
        </p:sp>
        <p:sp>
          <p:nvSpPr>
            <p:cNvPr id="210" name="Google Shape;210;g12ef56a4dee_0_90"/>
            <p:cNvSpPr/>
            <p:nvPr/>
          </p:nvSpPr>
          <p:spPr>
            <a:xfrm>
              <a:off x="2484119" y="0"/>
              <a:ext cx="2754900" cy="326100"/>
            </a:xfrm>
            <a:prstGeom prst="chevron">
              <a:avLst>
                <a:gd fmla="val 50000" name="adj"/>
              </a:avLst>
            </a:prstGeom>
            <a:solidFill>
              <a:srgbClr val="D1343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12ef56a4dee_0_90"/>
            <p:cNvSpPr txBox="1"/>
            <p:nvPr/>
          </p:nvSpPr>
          <p:spPr>
            <a:xfrm>
              <a:off x="2647103" y="0"/>
              <a:ext cx="2428800" cy="326100"/>
            </a:xfrm>
            <a:prstGeom prst="rect">
              <a:avLst/>
            </a:prstGeom>
            <a:noFill/>
            <a:ln>
              <a:noFill/>
            </a:ln>
          </p:spPr>
          <p:txBody>
            <a:bodyPr anchorCtr="0" anchor="ctr" bIns="24000" lIns="72000" spcFirstLastPara="1" rIns="24000" wrap="square" tIns="24000">
              <a:noAutofit/>
            </a:bodyPr>
            <a:lstStyle/>
            <a:p>
              <a:pPr indent="0" lvl="0" marL="0" marR="0" rtl="0" algn="l">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               EDA</a:t>
              </a:r>
              <a:endParaRPr b="1">
                <a:solidFill>
                  <a:schemeClr val="lt1"/>
                </a:solidFill>
                <a:latin typeface="Verdana"/>
                <a:ea typeface="Verdana"/>
                <a:cs typeface="Verdana"/>
                <a:sym typeface="Verdana"/>
              </a:endParaRPr>
            </a:p>
          </p:txBody>
        </p:sp>
        <p:sp>
          <p:nvSpPr>
            <p:cNvPr id="212" name="Google Shape;212;g12ef56a4dee_0_90"/>
            <p:cNvSpPr/>
            <p:nvPr/>
          </p:nvSpPr>
          <p:spPr>
            <a:xfrm>
              <a:off x="4963507"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12ef56a4dee_0_90"/>
            <p:cNvSpPr txBox="1"/>
            <p:nvPr/>
          </p:nvSpPr>
          <p:spPr>
            <a:xfrm>
              <a:off x="5126491"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Modeling &amp; Results</a:t>
              </a:r>
              <a:endParaRPr b="1">
                <a:solidFill>
                  <a:schemeClr val="lt1"/>
                </a:solidFill>
                <a:latin typeface="Verdana"/>
                <a:ea typeface="Verdana"/>
                <a:cs typeface="Verdana"/>
                <a:sym typeface="Verdana"/>
              </a:endParaRPr>
            </a:p>
          </p:txBody>
        </p:sp>
        <p:sp>
          <p:nvSpPr>
            <p:cNvPr id="214" name="Google Shape;214;g12ef56a4dee_0_90"/>
            <p:cNvSpPr/>
            <p:nvPr/>
          </p:nvSpPr>
          <p:spPr>
            <a:xfrm>
              <a:off x="7442894"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12ef56a4dee_0_90"/>
            <p:cNvSpPr txBox="1"/>
            <p:nvPr/>
          </p:nvSpPr>
          <p:spPr>
            <a:xfrm>
              <a:off x="7605878"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Recommendation</a:t>
              </a:r>
              <a:endParaRPr b="1">
                <a:solidFill>
                  <a:schemeClr val="lt1"/>
                </a:solidFill>
                <a:latin typeface="Verdana"/>
                <a:ea typeface="Verdana"/>
                <a:cs typeface="Verdana"/>
                <a:sym typeface="Verdana"/>
              </a:endParaRPr>
            </a:p>
          </p:txBody>
        </p:sp>
      </p:grpSp>
      <p:sp>
        <p:nvSpPr>
          <p:cNvPr id="216" name="Google Shape;216;g12ef56a4dee_0_90"/>
          <p:cNvSpPr txBox="1"/>
          <p:nvPr/>
        </p:nvSpPr>
        <p:spPr>
          <a:xfrm>
            <a:off x="500150" y="833100"/>
            <a:ext cx="28920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US" sz="2200">
                <a:solidFill>
                  <a:srgbClr val="434343"/>
                </a:solidFill>
                <a:latin typeface="Verdana"/>
                <a:ea typeface="Verdana"/>
                <a:cs typeface="Verdana"/>
                <a:sym typeface="Verdana"/>
              </a:rPr>
              <a:t>ACF &amp; PACF</a:t>
            </a:r>
            <a:endParaRPr b="1" sz="2200">
              <a:solidFill>
                <a:srgbClr val="434343"/>
              </a:solidFill>
              <a:latin typeface="Verdana"/>
              <a:ea typeface="Verdana"/>
              <a:cs typeface="Verdana"/>
              <a:sym typeface="Verdana"/>
            </a:endParaRPr>
          </a:p>
        </p:txBody>
      </p:sp>
      <p:sp>
        <p:nvSpPr>
          <p:cNvPr id="217" name="Google Shape;217;g12ef56a4dee_0_90"/>
          <p:cNvSpPr txBox="1"/>
          <p:nvPr/>
        </p:nvSpPr>
        <p:spPr>
          <a:xfrm>
            <a:off x="1967100" y="5368150"/>
            <a:ext cx="2892000" cy="7620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b="1" lang="en-US" sz="1500">
                <a:solidFill>
                  <a:srgbClr val="434343"/>
                </a:solidFill>
                <a:latin typeface="Verdana"/>
                <a:ea typeface="Verdana"/>
                <a:cs typeface="Verdana"/>
                <a:sym typeface="Verdana"/>
              </a:rPr>
              <a:t>ACF of Closing Price Non-Stationary </a:t>
            </a:r>
            <a:endParaRPr b="1" sz="1500">
              <a:solidFill>
                <a:srgbClr val="434343"/>
              </a:solidFill>
              <a:latin typeface="Verdana"/>
              <a:ea typeface="Verdana"/>
              <a:cs typeface="Verdana"/>
              <a:sym typeface="Verdana"/>
            </a:endParaRPr>
          </a:p>
        </p:txBody>
      </p:sp>
      <p:pic>
        <p:nvPicPr>
          <p:cNvPr id="218" name="Google Shape;218;g12ef56a4dee_0_90"/>
          <p:cNvPicPr preferRelativeResize="0"/>
          <p:nvPr/>
        </p:nvPicPr>
        <p:blipFill rotWithShape="1">
          <a:blip r:embed="rId4">
            <a:alphaModFix/>
          </a:blip>
          <a:srcRect b="0" l="-1296" r="0" t="0"/>
          <a:stretch/>
        </p:blipFill>
        <p:spPr>
          <a:xfrm>
            <a:off x="6183775" y="1639875"/>
            <a:ext cx="5682025" cy="3518300"/>
          </a:xfrm>
          <a:prstGeom prst="rect">
            <a:avLst/>
          </a:prstGeom>
          <a:noFill/>
          <a:ln>
            <a:noFill/>
          </a:ln>
        </p:spPr>
      </p:pic>
      <p:sp>
        <p:nvSpPr>
          <p:cNvPr id="219" name="Google Shape;219;g12ef56a4dee_0_90"/>
          <p:cNvSpPr txBox="1"/>
          <p:nvPr/>
        </p:nvSpPr>
        <p:spPr>
          <a:xfrm>
            <a:off x="7364040" y="5368150"/>
            <a:ext cx="3594300" cy="762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US" sz="1500">
                <a:solidFill>
                  <a:srgbClr val="434343"/>
                </a:solidFill>
                <a:latin typeface="Verdana"/>
                <a:ea typeface="Verdana"/>
                <a:cs typeface="Verdana"/>
                <a:sym typeface="Verdana"/>
              </a:rPr>
              <a:t>ACF of Closing Price (lag =1)</a:t>
            </a:r>
            <a:endParaRPr b="1" sz="1500">
              <a:solidFill>
                <a:srgbClr val="434343"/>
              </a:solidFill>
              <a:latin typeface="Verdana"/>
              <a:ea typeface="Verdana"/>
              <a:cs typeface="Verdana"/>
              <a:sym typeface="Verdana"/>
            </a:endParaRPr>
          </a:p>
          <a:p>
            <a:pPr indent="0" lvl="0" marL="0" rtl="0" algn="ctr">
              <a:lnSpc>
                <a:spcPct val="150000"/>
              </a:lnSpc>
              <a:spcBef>
                <a:spcPts val="0"/>
              </a:spcBef>
              <a:spcAft>
                <a:spcPts val="0"/>
              </a:spcAft>
              <a:buNone/>
            </a:pPr>
            <a:r>
              <a:rPr b="1" lang="en-US" sz="1500">
                <a:solidFill>
                  <a:srgbClr val="434343"/>
                </a:solidFill>
                <a:latin typeface="Verdana"/>
                <a:ea typeface="Verdana"/>
                <a:cs typeface="Verdana"/>
                <a:sym typeface="Verdana"/>
              </a:rPr>
              <a:t>Stationary</a:t>
            </a:r>
            <a:endParaRPr b="1" sz="1500">
              <a:solidFill>
                <a:srgbClr val="434343"/>
              </a:solidFill>
              <a:latin typeface="Verdana"/>
              <a:ea typeface="Verdana"/>
              <a:cs typeface="Verdana"/>
              <a:sym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5"/>
          <p:cNvSpPr/>
          <p:nvPr/>
        </p:nvSpPr>
        <p:spPr>
          <a:xfrm>
            <a:off x="508000" y="6550504"/>
            <a:ext cx="11167200" cy="304800"/>
          </a:xfrm>
          <a:prstGeom prst="rect">
            <a:avLst/>
          </a:prstGeom>
          <a:solidFill>
            <a:srgbClr val="36353B"/>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400">
                <a:solidFill>
                  <a:schemeClr val="lt1"/>
                </a:solidFill>
                <a:latin typeface="Calibri"/>
                <a:ea typeface="Calibri"/>
                <a:cs typeface="Calibri"/>
                <a:sym typeface="Calibri"/>
              </a:rPr>
              <a:t>                                                                                                                                                                              Tesla, Inc. | </a:t>
            </a:r>
            <a:r>
              <a:rPr lang="en-US">
                <a:solidFill>
                  <a:schemeClr val="lt1"/>
                </a:solidFill>
                <a:latin typeface="Calibri"/>
                <a:ea typeface="Calibri"/>
                <a:cs typeface="Calibri"/>
                <a:sym typeface="Calibri"/>
              </a:rPr>
              <a:t>8</a:t>
            </a:r>
            <a:endParaRPr sz="1400">
              <a:solidFill>
                <a:schemeClr val="lt1"/>
              </a:solidFill>
              <a:latin typeface="Calibri"/>
              <a:ea typeface="Calibri"/>
              <a:cs typeface="Calibri"/>
              <a:sym typeface="Calibri"/>
            </a:endParaRPr>
          </a:p>
        </p:txBody>
      </p:sp>
      <p:cxnSp>
        <p:nvCxnSpPr>
          <p:cNvPr id="226" name="Google Shape;226;p5"/>
          <p:cNvCxnSpPr/>
          <p:nvPr/>
        </p:nvCxnSpPr>
        <p:spPr>
          <a:xfrm>
            <a:off x="429501" y="534387"/>
            <a:ext cx="11167220" cy="0"/>
          </a:xfrm>
          <a:prstGeom prst="straightConnector1">
            <a:avLst/>
          </a:prstGeom>
          <a:noFill/>
          <a:ln cap="flat" cmpd="sng" w="28575">
            <a:solidFill>
              <a:srgbClr val="D1343F"/>
            </a:solidFill>
            <a:prstDash val="solid"/>
            <a:miter lim="800000"/>
            <a:headEnd len="sm" w="sm" type="none"/>
            <a:tailEnd len="sm" w="sm" type="none"/>
          </a:ln>
        </p:spPr>
      </p:cxnSp>
      <p:grpSp>
        <p:nvGrpSpPr>
          <p:cNvPr id="227" name="Google Shape;227;p5"/>
          <p:cNvGrpSpPr/>
          <p:nvPr/>
        </p:nvGrpSpPr>
        <p:grpSpPr>
          <a:xfrm>
            <a:off x="928701" y="3285239"/>
            <a:ext cx="4318300" cy="2525684"/>
            <a:chOff x="152398" y="1848874"/>
            <a:chExt cx="6791916" cy="4343394"/>
          </a:xfrm>
        </p:grpSpPr>
        <p:pic>
          <p:nvPicPr>
            <p:cNvPr id="228" name="Google Shape;228;p5"/>
            <p:cNvPicPr preferRelativeResize="0"/>
            <p:nvPr/>
          </p:nvPicPr>
          <p:blipFill rotWithShape="1">
            <a:blip r:embed="rId3">
              <a:alphaModFix/>
            </a:blip>
            <a:srcRect b="0" l="0" r="6112" t="0"/>
            <a:stretch/>
          </p:blipFill>
          <p:spPr>
            <a:xfrm>
              <a:off x="152398" y="1848874"/>
              <a:ext cx="6791916" cy="4343394"/>
            </a:xfrm>
            <a:prstGeom prst="rect">
              <a:avLst/>
            </a:prstGeom>
            <a:noFill/>
            <a:ln>
              <a:noFill/>
            </a:ln>
          </p:spPr>
        </p:pic>
        <p:pic>
          <p:nvPicPr>
            <p:cNvPr id="229" name="Google Shape;229;p5"/>
            <p:cNvPicPr preferRelativeResize="0"/>
            <p:nvPr/>
          </p:nvPicPr>
          <p:blipFill>
            <a:blip r:embed="rId4">
              <a:alphaModFix/>
            </a:blip>
            <a:stretch>
              <a:fillRect/>
            </a:stretch>
          </p:blipFill>
          <p:spPr>
            <a:xfrm>
              <a:off x="272825" y="3619275"/>
              <a:ext cx="4501726" cy="656300"/>
            </a:xfrm>
            <a:prstGeom prst="rect">
              <a:avLst/>
            </a:prstGeom>
            <a:noFill/>
            <a:ln>
              <a:noFill/>
            </a:ln>
          </p:spPr>
        </p:pic>
      </p:grpSp>
      <p:grpSp>
        <p:nvGrpSpPr>
          <p:cNvPr id="230" name="Google Shape;230;p5"/>
          <p:cNvGrpSpPr/>
          <p:nvPr/>
        </p:nvGrpSpPr>
        <p:grpSpPr>
          <a:xfrm>
            <a:off x="6349741" y="3313528"/>
            <a:ext cx="4765204" cy="2469106"/>
            <a:chOff x="7019181" y="1561589"/>
            <a:chExt cx="7213449" cy="3416029"/>
          </a:xfrm>
        </p:grpSpPr>
        <p:pic>
          <p:nvPicPr>
            <p:cNvPr id="231" name="Google Shape;231;p5"/>
            <p:cNvPicPr preferRelativeResize="0"/>
            <p:nvPr/>
          </p:nvPicPr>
          <p:blipFill rotWithShape="1">
            <a:blip r:embed="rId5">
              <a:alphaModFix/>
            </a:blip>
            <a:srcRect b="0" l="0" r="5410" t="0"/>
            <a:stretch/>
          </p:blipFill>
          <p:spPr>
            <a:xfrm>
              <a:off x="7019181" y="1561589"/>
              <a:ext cx="7213449" cy="3416029"/>
            </a:xfrm>
            <a:prstGeom prst="rect">
              <a:avLst/>
            </a:prstGeom>
            <a:noFill/>
            <a:ln>
              <a:noFill/>
            </a:ln>
          </p:spPr>
        </p:pic>
        <p:pic>
          <p:nvPicPr>
            <p:cNvPr id="232" name="Google Shape;232;p5"/>
            <p:cNvPicPr preferRelativeResize="0"/>
            <p:nvPr/>
          </p:nvPicPr>
          <p:blipFill>
            <a:blip r:embed="rId4">
              <a:alphaModFix/>
            </a:blip>
            <a:stretch>
              <a:fillRect/>
            </a:stretch>
          </p:blipFill>
          <p:spPr>
            <a:xfrm>
              <a:off x="7068800" y="2805012"/>
              <a:ext cx="5476999" cy="656300"/>
            </a:xfrm>
            <a:prstGeom prst="rect">
              <a:avLst/>
            </a:prstGeom>
            <a:noFill/>
            <a:ln>
              <a:noFill/>
            </a:ln>
          </p:spPr>
        </p:pic>
      </p:grpSp>
      <p:sp>
        <p:nvSpPr>
          <p:cNvPr id="233" name="Google Shape;233;p5"/>
          <p:cNvSpPr txBox="1"/>
          <p:nvPr/>
        </p:nvSpPr>
        <p:spPr>
          <a:xfrm>
            <a:off x="2135675" y="1827225"/>
            <a:ext cx="2608800" cy="1277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US" sz="1500">
                <a:solidFill>
                  <a:srgbClr val="980000"/>
                </a:solidFill>
                <a:latin typeface="Verdana"/>
                <a:ea typeface="Verdana"/>
                <a:cs typeface="Verdana"/>
                <a:sym typeface="Verdana"/>
              </a:rPr>
              <a:t>ADF Test Results</a:t>
            </a:r>
            <a:endParaRPr b="1" sz="1500">
              <a:solidFill>
                <a:srgbClr val="980000"/>
              </a:solidFill>
              <a:latin typeface="Verdana"/>
              <a:ea typeface="Verdana"/>
              <a:cs typeface="Verdana"/>
              <a:sym typeface="Verdana"/>
            </a:endParaRPr>
          </a:p>
          <a:p>
            <a:pPr indent="0" lvl="0" marL="0" rtl="0" algn="l">
              <a:lnSpc>
                <a:spcPct val="100000"/>
              </a:lnSpc>
              <a:spcBef>
                <a:spcPts val="0"/>
              </a:spcBef>
              <a:spcAft>
                <a:spcPts val="0"/>
              </a:spcAft>
              <a:buNone/>
            </a:pPr>
            <a:r>
              <a:t/>
            </a:r>
            <a:endParaRPr b="1">
              <a:latin typeface="Verdana"/>
              <a:ea typeface="Verdana"/>
              <a:cs typeface="Verdana"/>
              <a:sym typeface="Verdana"/>
            </a:endParaRPr>
          </a:p>
          <a:p>
            <a:pPr indent="0" lvl="0" marL="0" rtl="0" algn="l">
              <a:lnSpc>
                <a:spcPct val="100000"/>
              </a:lnSpc>
              <a:spcBef>
                <a:spcPts val="0"/>
              </a:spcBef>
              <a:spcAft>
                <a:spcPts val="0"/>
              </a:spcAft>
              <a:buClr>
                <a:schemeClr val="dk1"/>
              </a:buClr>
              <a:buSzPts val="1100"/>
              <a:buFont typeface="Arial"/>
              <a:buNone/>
            </a:pPr>
            <a:r>
              <a:rPr lang="en-US">
                <a:latin typeface="Verdana"/>
                <a:ea typeface="Verdana"/>
                <a:cs typeface="Verdana"/>
                <a:sym typeface="Verdana"/>
              </a:rPr>
              <a:t>adf.test(close)</a:t>
            </a:r>
            <a:endParaRPr>
              <a:latin typeface="Verdana"/>
              <a:ea typeface="Verdana"/>
              <a:cs typeface="Verdana"/>
              <a:sym typeface="Verdana"/>
            </a:endParaRPr>
          </a:p>
          <a:p>
            <a:pPr indent="0" lvl="0" marL="0" rtl="0" algn="l">
              <a:lnSpc>
                <a:spcPct val="100000"/>
              </a:lnSpc>
              <a:spcBef>
                <a:spcPts val="0"/>
              </a:spcBef>
              <a:spcAft>
                <a:spcPts val="0"/>
              </a:spcAft>
              <a:buClr>
                <a:schemeClr val="dk1"/>
              </a:buClr>
              <a:buSzPts val="1100"/>
              <a:buFont typeface="Arial"/>
              <a:buNone/>
            </a:pPr>
            <a:r>
              <a:rPr lang="en-US">
                <a:latin typeface="Verdana"/>
                <a:ea typeface="Verdana"/>
                <a:cs typeface="Verdana"/>
                <a:sym typeface="Verdana"/>
              </a:rPr>
              <a:t>diff_close&lt;-diff(close)</a:t>
            </a:r>
            <a:endParaRPr>
              <a:latin typeface="Verdana"/>
              <a:ea typeface="Verdana"/>
              <a:cs typeface="Verdana"/>
              <a:sym typeface="Verdana"/>
            </a:endParaRPr>
          </a:p>
          <a:p>
            <a:pPr indent="0" lvl="0" marL="0" rtl="0" algn="l">
              <a:lnSpc>
                <a:spcPct val="100000"/>
              </a:lnSpc>
              <a:spcBef>
                <a:spcPts val="0"/>
              </a:spcBef>
              <a:spcAft>
                <a:spcPts val="0"/>
              </a:spcAft>
              <a:buNone/>
            </a:pPr>
            <a:r>
              <a:rPr lang="en-US">
                <a:latin typeface="Verdana"/>
                <a:ea typeface="Verdana"/>
                <a:cs typeface="Verdana"/>
                <a:sym typeface="Verdana"/>
              </a:rPr>
              <a:t>adf.test(diff_close[-1])</a:t>
            </a:r>
            <a:endParaRPr>
              <a:latin typeface="Verdana"/>
              <a:ea typeface="Verdana"/>
              <a:cs typeface="Verdana"/>
              <a:sym typeface="Verdana"/>
            </a:endParaRPr>
          </a:p>
        </p:txBody>
      </p:sp>
      <p:sp>
        <p:nvSpPr>
          <p:cNvPr id="234" name="Google Shape;234;p5"/>
          <p:cNvSpPr txBox="1"/>
          <p:nvPr/>
        </p:nvSpPr>
        <p:spPr>
          <a:xfrm>
            <a:off x="7595925" y="1805275"/>
            <a:ext cx="2671200" cy="142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500">
                <a:solidFill>
                  <a:srgbClr val="980000"/>
                </a:solidFill>
                <a:latin typeface="Verdana"/>
                <a:ea typeface="Verdana"/>
                <a:cs typeface="Verdana"/>
                <a:sym typeface="Verdana"/>
              </a:rPr>
              <a:t>KPSS</a:t>
            </a:r>
            <a:r>
              <a:rPr b="1" lang="en-US" sz="1500">
                <a:solidFill>
                  <a:srgbClr val="980000"/>
                </a:solidFill>
                <a:latin typeface="Verdana"/>
                <a:ea typeface="Verdana"/>
                <a:cs typeface="Verdana"/>
                <a:sym typeface="Verdana"/>
              </a:rPr>
              <a:t> Test Results</a:t>
            </a:r>
            <a:endParaRPr b="1" sz="1500">
              <a:solidFill>
                <a:srgbClr val="980000"/>
              </a:solidFill>
              <a:latin typeface="Verdana"/>
              <a:ea typeface="Verdana"/>
              <a:cs typeface="Verdana"/>
              <a:sym typeface="Verdana"/>
            </a:endParaRPr>
          </a:p>
          <a:p>
            <a:pPr indent="0" lvl="0" marL="0" rtl="0" algn="l">
              <a:lnSpc>
                <a:spcPct val="115000"/>
              </a:lnSpc>
              <a:spcBef>
                <a:spcPts val="0"/>
              </a:spcBef>
              <a:spcAft>
                <a:spcPts val="0"/>
              </a:spcAft>
              <a:buNone/>
            </a:pPr>
            <a:r>
              <a:t/>
            </a:r>
            <a:endParaRPr b="1" sz="1500">
              <a:solidFill>
                <a:srgbClr val="980000"/>
              </a:solidFill>
              <a:latin typeface="Verdana"/>
              <a:ea typeface="Verdana"/>
              <a:cs typeface="Verdana"/>
              <a:sym typeface="Verdana"/>
            </a:endParaRPr>
          </a:p>
          <a:p>
            <a:pPr indent="0" lvl="0" marL="0" rtl="0" algn="l">
              <a:lnSpc>
                <a:spcPct val="115000"/>
              </a:lnSpc>
              <a:spcBef>
                <a:spcPts val="0"/>
              </a:spcBef>
              <a:spcAft>
                <a:spcPts val="0"/>
              </a:spcAft>
              <a:buNone/>
            </a:pPr>
            <a:r>
              <a:rPr lang="en-US">
                <a:latin typeface="Verdana"/>
                <a:ea typeface="Verdana"/>
                <a:cs typeface="Verdana"/>
                <a:sym typeface="Verdana"/>
              </a:rPr>
              <a:t>kpss.test(close)</a:t>
            </a:r>
            <a:endParaRPr>
              <a:latin typeface="Verdana"/>
              <a:ea typeface="Verdana"/>
              <a:cs typeface="Verdana"/>
              <a:sym typeface="Verdana"/>
            </a:endParaRPr>
          </a:p>
          <a:p>
            <a:pPr indent="0" lvl="0" marL="0" rtl="0" algn="l">
              <a:lnSpc>
                <a:spcPct val="115000"/>
              </a:lnSpc>
              <a:spcBef>
                <a:spcPts val="0"/>
              </a:spcBef>
              <a:spcAft>
                <a:spcPts val="0"/>
              </a:spcAft>
              <a:buNone/>
            </a:pPr>
            <a:r>
              <a:rPr lang="en-US">
                <a:latin typeface="Verdana"/>
                <a:ea typeface="Verdana"/>
                <a:cs typeface="Verdana"/>
                <a:sym typeface="Verdana"/>
              </a:rPr>
              <a:t>diff_close&lt;-diff(close)</a:t>
            </a:r>
            <a:endParaRPr>
              <a:latin typeface="Verdana"/>
              <a:ea typeface="Verdana"/>
              <a:cs typeface="Verdana"/>
              <a:sym typeface="Verdana"/>
            </a:endParaRPr>
          </a:p>
          <a:p>
            <a:pPr indent="0" lvl="0" marL="0" rtl="0" algn="l">
              <a:lnSpc>
                <a:spcPct val="115000"/>
              </a:lnSpc>
              <a:spcBef>
                <a:spcPts val="0"/>
              </a:spcBef>
              <a:spcAft>
                <a:spcPts val="0"/>
              </a:spcAft>
              <a:buNone/>
            </a:pPr>
            <a:r>
              <a:rPr lang="en-US">
                <a:latin typeface="Verdana"/>
                <a:ea typeface="Verdana"/>
                <a:cs typeface="Verdana"/>
                <a:sym typeface="Verdana"/>
              </a:rPr>
              <a:t>kpss.test(diff_close[-1])]</a:t>
            </a:r>
            <a:endParaRPr>
              <a:latin typeface="Verdana"/>
              <a:ea typeface="Verdana"/>
              <a:cs typeface="Verdana"/>
              <a:sym typeface="Verdana"/>
            </a:endParaRPr>
          </a:p>
        </p:txBody>
      </p:sp>
      <p:sp>
        <p:nvSpPr>
          <p:cNvPr id="235" name="Google Shape;235;p5"/>
          <p:cNvSpPr txBox="1"/>
          <p:nvPr/>
        </p:nvSpPr>
        <p:spPr>
          <a:xfrm>
            <a:off x="4007261" y="3814397"/>
            <a:ext cx="1324200" cy="400200"/>
          </a:xfrm>
          <a:prstGeom prst="rect">
            <a:avLst/>
          </a:prstGeom>
          <a:noFill/>
          <a:ln cap="flat" cmpd="sng" w="28575">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6" name="Google Shape;236;p5"/>
          <p:cNvSpPr txBox="1"/>
          <p:nvPr/>
        </p:nvSpPr>
        <p:spPr>
          <a:xfrm>
            <a:off x="3941071" y="5221053"/>
            <a:ext cx="1202700" cy="400200"/>
          </a:xfrm>
          <a:prstGeom prst="rect">
            <a:avLst/>
          </a:prstGeom>
          <a:noFill/>
          <a:ln cap="flat" cmpd="sng" w="28575">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7" name="Google Shape;237;p5"/>
          <p:cNvSpPr txBox="1"/>
          <p:nvPr/>
        </p:nvSpPr>
        <p:spPr>
          <a:xfrm>
            <a:off x="10009402" y="3817208"/>
            <a:ext cx="1131600" cy="400200"/>
          </a:xfrm>
          <a:prstGeom prst="rect">
            <a:avLst/>
          </a:prstGeom>
          <a:noFill/>
          <a:ln cap="flat" cmpd="sng" w="28575">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8" name="Google Shape;238;p5"/>
          <p:cNvSpPr txBox="1"/>
          <p:nvPr/>
        </p:nvSpPr>
        <p:spPr>
          <a:xfrm>
            <a:off x="10080598" y="5250220"/>
            <a:ext cx="1057800" cy="400200"/>
          </a:xfrm>
          <a:prstGeom prst="rect">
            <a:avLst/>
          </a:prstGeom>
          <a:noFill/>
          <a:ln cap="flat" cmpd="sng" w="28575">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pSp>
        <p:nvGrpSpPr>
          <p:cNvPr id="239" name="Google Shape;239;p5"/>
          <p:cNvGrpSpPr/>
          <p:nvPr/>
        </p:nvGrpSpPr>
        <p:grpSpPr>
          <a:xfrm>
            <a:off x="586633" y="105562"/>
            <a:ext cx="10193062" cy="326100"/>
            <a:chOff x="4732" y="0"/>
            <a:chExt cx="10193062" cy="326100"/>
          </a:xfrm>
        </p:grpSpPr>
        <p:sp>
          <p:nvSpPr>
            <p:cNvPr id="240" name="Google Shape;240;p5"/>
            <p:cNvSpPr/>
            <p:nvPr/>
          </p:nvSpPr>
          <p:spPr>
            <a:xfrm>
              <a:off x="4732" y="0"/>
              <a:ext cx="2754900" cy="326100"/>
            </a:xfrm>
            <a:prstGeom prst="chevron">
              <a:avLst>
                <a:gd fmla="val 50000" name="adj"/>
              </a:avLst>
            </a:prstGeom>
            <a:solidFill>
              <a:srgbClr val="D9D9D9"/>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txBox="1"/>
            <p:nvPr/>
          </p:nvSpPr>
          <p:spPr>
            <a:xfrm>
              <a:off x="167716"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Introduction</a:t>
              </a:r>
              <a:endParaRPr b="1">
                <a:solidFill>
                  <a:schemeClr val="lt1"/>
                </a:solidFill>
                <a:latin typeface="Verdana"/>
                <a:ea typeface="Verdana"/>
                <a:cs typeface="Verdana"/>
                <a:sym typeface="Verdana"/>
              </a:endParaRPr>
            </a:p>
          </p:txBody>
        </p:sp>
        <p:sp>
          <p:nvSpPr>
            <p:cNvPr id="242" name="Google Shape;242;p5"/>
            <p:cNvSpPr/>
            <p:nvPr/>
          </p:nvSpPr>
          <p:spPr>
            <a:xfrm>
              <a:off x="2484119" y="0"/>
              <a:ext cx="2754900" cy="326100"/>
            </a:xfrm>
            <a:prstGeom prst="chevron">
              <a:avLst>
                <a:gd fmla="val 50000" name="adj"/>
              </a:avLst>
            </a:prstGeom>
            <a:solidFill>
              <a:srgbClr val="D1343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txBox="1"/>
            <p:nvPr/>
          </p:nvSpPr>
          <p:spPr>
            <a:xfrm>
              <a:off x="2647103" y="0"/>
              <a:ext cx="2428800" cy="326100"/>
            </a:xfrm>
            <a:prstGeom prst="rect">
              <a:avLst/>
            </a:prstGeom>
            <a:noFill/>
            <a:ln>
              <a:noFill/>
            </a:ln>
          </p:spPr>
          <p:txBody>
            <a:bodyPr anchorCtr="0" anchor="ctr" bIns="24000" lIns="72000" spcFirstLastPara="1" rIns="24000" wrap="square" tIns="24000">
              <a:noAutofit/>
            </a:bodyPr>
            <a:lstStyle/>
            <a:p>
              <a:pPr indent="0" lvl="0" marL="0" marR="0" rtl="0" algn="l">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               EDA</a:t>
              </a:r>
              <a:endParaRPr b="1">
                <a:solidFill>
                  <a:schemeClr val="lt1"/>
                </a:solidFill>
                <a:latin typeface="Verdana"/>
                <a:ea typeface="Verdana"/>
                <a:cs typeface="Verdana"/>
                <a:sym typeface="Verdana"/>
              </a:endParaRPr>
            </a:p>
          </p:txBody>
        </p:sp>
        <p:sp>
          <p:nvSpPr>
            <p:cNvPr id="244" name="Google Shape;244;p5"/>
            <p:cNvSpPr/>
            <p:nvPr/>
          </p:nvSpPr>
          <p:spPr>
            <a:xfrm>
              <a:off x="4963507"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txBox="1"/>
            <p:nvPr/>
          </p:nvSpPr>
          <p:spPr>
            <a:xfrm>
              <a:off x="5126491"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Modeling &amp; Results</a:t>
              </a:r>
              <a:endParaRPr b="1">
                <a:solidFill>
                  <a:schemeClr val="lt1"/>
                </a:solidFill>
                <a:latin typeface="Verdana"/>
                <a:ea typeface="Verdana"/>
                <a:cs typeface="Verdana"/>
                <a:sym typeface="Verdana"/>
              </a:endParaRPr>
            </a:p>
          </p:txBody>
        </p:sp>
        <p:sp>
          <p:nvSpPr>
            <p:cNvPr id="246" name="Google Shape;246;p5"/>
            <p:cNvSpPr/>
            <p:nvPr/>
          </p:nvSpPr>
          <p:spPr>
            <a:xfrm>
              <a:off x="7442894"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txBox="1"/>
            <p:nvPr/>
          </p:nvSpPr>
          <p:spPr>
            <a:xfrm>
              <a:off x="7605878"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Recommendation</a:t>
              </a:r>
              <a:endParaRPr b="1">
                <a:solidFill>
                  <a:schemeClr val="lt1"/>
                </a:solidFill>
                <a:latin typeface="Verdana"/>
                <a:ea typeface="Verdana"/>
                <a:cs typeface="Verdana"/>
                <a:sym typeface="Verdana"/>
              </a:endParaRPr>
            </a:p>
          </p:txBody>
        </p:sp>
      </p:grpSp>
      <p:sp>
        <p:nvSpPr>
          <p:cNvPr id="248" name="Google Shape;248;p5"/>
          <p:cNvSpPr txBox="1"/>
          <p:nvPr/>
        </p:nvSpPr>
        <p:spPr>
          <a:xfrm>
            <a:off x="500150" y="833100"/>
            <a:ext cx="28920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US" sz="2200">
                <a:solidFill>
                  <a:srgbClr val="434343"/>
                </a:solidFill>
                <a:latin typeface="Verdana"/>
                <a:ea typeface="Verdana"/>
                <a:cs typeface="Verdana"/>
                <a:sym typeface="Verdana"/>
              </a:rPr>
              <a:t>ADF &amp; KPSS Test</a:t>
            </a:r>
            <a:endParaRPr b="1" sz="2200">
              <a:solidFill>
                <a:srgbClr val="434343"/>
              </a:solidFill>
              <a:latin typeface="Verdana"/>
              <a:ea typeface="Verdana"/>
              <a:cs typeface="Verdana"/>
              <a:sym typeface="Verdan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g1303478dc06_1_12"/>
          <p:cNvPicPr preferRelativeResize="0"/>
          <p:nvPr/>
        </p:nvPicPr>
        <p:blipFill>
          <a:blip r:embed="rId3">
            <a:alphaModFix/>
          </a:blip>
          <a:stretch>
            <a:fillRect/>
          </a:stretch>
        </p:blipFill>
        <p:spPr>
          <a:xfrm>
            <a:off x="9169350" y="3327787"/>
            <a:ext cx="1814361" cy="730125"/>
          </a:xfrm>
          <a:prstGeom prst="rect">
            <a:avLst/>
          </a:prstGeom>
          <a:noFill/>
          <a:ln>
            <a:noFill/>
          </a:ln>
        </p:spPr>
      </p:pic>
      <p:pic>
        <p:nvPicPr>
          <p:cNvPr id="255" name="Google Shape;255;g1303478dc06_1_12"/>
          <p:cNvPicPr preferRelativeResize="0"/>
          <p:nvPr/>
        </p:nvPicPr>
        <p:blipFill>
          <a:blip r:embed="rId4">
            <a:alphaModFix/>
          </a:blip>
          <a:stretch>
            <a:fillRect/>
          </a:stretch>
        </p:blipFill>
        <p:spPr>
          <a:xfrm>
            <a:off x="719275" y="5436825"/>
            <a:ext cx="7904700" cy="856725"/>
          </a:xfrm>
          <a:prstGeom prst="rect">
            <a:avLst/>
          </a:prstGeom>
          <a:noFill/>
          <a:ln>
            <a:noFill/>
          </a:ln>
        </p:spPr>
      </p:pic>
      <p:pic>
        <p:nvPicPr>
          <p:cNvPr id="256" name="Google Shape;256;g1303478dc06_1_12"/>
          <p:cNvPicPr preferRelativeResize="0"/>
          <p:nvPr/>
        </p:nvPicPr>
        <p:blipFill>
          <a:blip r:embed="rId5">
            <a:alphaModFix/>
          </a:blip>
          <a:stretch>
            <a:fillRect/>
          </a:stretch>
        </p:blipFill>
        <p:spPr>
          <a:xfrm>
            <a:off x="3997328" y="3508900"/>
            <a:ext cx="1323397" cy="651657"/>
          </a:xfrm>
          <a:prstGeom prst="rect">
            <a:avLst/>
          </a:prstGeom>
          <a:noFill/>
          <a:ln>
            <a:noFill/>
          </a:ln>
        </p:spPr>
      </p:pic>
      <p:pic>
        <p:nvPicPr>
          <p:cNvPr id="257" name="Google Shape;257;g1303478dc06_1_12"/>
          <p:cNvPicPr preferRelativeResize="0"/>
          <p:nvPr/>
        </p:nvPicPr>
        <p:blipFill>
          <a:blip r:embed="rId6">
            <a:alphaModFix/>
          </a:blip>
          <a:stretch>
            <a:fillRect/>
          </a:stretch>
        </p:blipFill>
        <p:spPr>
          <a:xfrm>
            <a:off x="3949900" y="4368975"/>
            <a:ext cx="1323389" cy="644125"/>
          </a:xfrm>
          <a:prstGeom prst="rect">
            <a:avLst/>
          </a:prstGeom>
          <a:noFill/>
          <a:ln>
            <a:noFill/>
          </a:ln>
        </p:spPr>
      </p:pic>
      <p:sp>
        <p:nvSpPr>
          <p:cNvPr id="258" name="Google Shape;258;g1303478dc06_1_12"/>
          <p:cNvSpPr/>
          <p:nvPr/>
        </p:nvSpPr>
        <p:spPr>
          <a:xfrm>
            <a:off x="508000" y="6550504"/>
            <a:ext cx="11167200" cy="304800"/>
          </a:xfrm>
          <a:prstGeom prst="rect">
            <a:avLst/>
          </a:prstGeom>
          <a:solidFill>
            <a:srgbClr val="36353B"/>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400">
                <a:solidFill>
                  <a:schemeClr val="lt1"/>
                </a:solidFill>
                <a:latin typeface="Calibri"/>
                <a:ea typeface="Calibri"/>
                <a:cs typeface="Calibri"/>
                <a:sym typeface="Calibri"/>
              </a:rPr>
              <a:t>                                                                                                                                                                              Tesla, Inc. | </a:t>
            </a:r>
            <a:r>
              <a:rPr lang="en-US">
                <a:solidFill>
                  <a:schemeClr val="lt1"/>
                </a:solidFill>
                <a:latin typeface="Calibri"/>
                <a:ea typeface="Calibri"/>
                <a:cs typeface="Calibri"/>
                <a:sym typeface="Calibri"/>
              </a:rPr>
              <a:t>8</a:t>
            </a:r>
            <a:endParaRPr sz="1400">
              <a:solidFill>
                <a:schemeClr val="lt1"/>
              </a:solidFill>
              <a:latin typeface="Calibri"/>
              <a:ea typeface="Calibri"/>
              <a:cs typeface="Calibri"/>
              <a:sym typeface="Calibri"/>
            </a:endParaRPr>
          </a:p>
        </p:txBody>
      </p:sp>
      <p:cxnSp>
        <p:nvCxnSpPr>
          <p:cNvPr id="259" name="Google Shape;259;g1303478dc06_1_12"/>
          <p:cNvCxnSpPr/>
          <p:nvPr/>
        </p:nvCxnSpPr>
        <p:spPr>
          <a:xfrm>
            <a:off x="429501" y="534387"/>
            <a:ext cx="11167200" cy="0"/>
          </a:xfrm>
          <a:prstGeom prst="straightConnector1">
            <a:avLst/>
          </a:prstGeom>
          <a:noFill/>
          <a:ln cap="flat" cmpd="sng" w="28575">
            <a:solidFill>
              <a:srgbClr val="D1343F"/>
            </a:solidFill>
            <a:prstDash val="solid"/>
            <a:miter lim="800000"/>
            <a:headEnd len="sm" w="sm" type="none"/>
            <a:tailEnd len="sm" w="sm" type="none"/>
          </a:ln>
        </p:spPr>
      </p:cxnSp>
      <p:sp>
        <p:nvSpPr>
          <p:cNvPr id="260" name="Google Shape;260;g1303478dc06_1_12"/>
          <p:cNvSpPr txBox="1"/>
          <p:nvPr/>
        </p:nvSpPr>
        <p:spPr>
          <a:xfrm>
            <a:off x="608875" y="1655025"/>
            <a:ext cx="2892000" cy="1740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US" sz="1500">
                <a:solidFill>
                  <a:srgbClr val="980000"/>
                </a:solidFill>
                <a:latin typeface="Verdana"/>
                <a:ea typeface="Verdana"/>
                <a:cs typeface="Verdana"/>
                <a:sym typeface="Verdana"/>
              </a:rPr>
              <a:t>TS Features</a:t>
            </a:r>
            <a:endParaRPr b="1" sz="1500">
              <a:solidFill>
                <a:srgbClr val="980000"/>
              </a:solidFill>
              <a:latin typeface="Verdana"/>
              <a:ea typeface="Verdana"/>
              <a:cs typeface="Verdana"/>
              <a:sym typeface="Verdana"/>
            </a:endParaRPr>
          </a:p>
          <a:p>
            <a:pPr indent="0" lvl="0" marL="0" rtl="0" algn="l">
              <a:lnSpc>
                <a:spcPct val="100000"/>
              </a:lnSpc>
              <a:spcBef>
                <a:spcPts val="0"/>
              </a:spcBef>
              <a:spcAft>
                <a:spcPts val="0"/>
              </a:spcAft>
              <a:buNone/>
            </a:pPr>
            <a:r>
              <a:t/>
            </a:r>
            <a:endParaRPr b="1">
              <a:latin typeface="Verdana"/>
              <a:ea typeface="Verdana"/>
              <a:cs typeface="Verdana"/>
              <a:sym typeface="Verdana"/>
            </a:endParaRPr>
          </a:p>
          <a:p>
            <a:pPr indent="0" lvl="0" marL="0" rtl="0" algn="l">
              <a:lnSpc>
                <a:spcPct val="100000"/>
              </a:lnSpc>
              <a:spcBef>
                <a:spcPts val="0"/>
              </a:spcBef>
              <a:spcAft>
                <a:spcPts val="0"/>
              </a:spcAft>
              <a:buClr>
                <a:schemeClr val="dk1"/>
              </a:buClr>
              <a:buSzPts val="1100"/>
              <a:buFont typeface="Arial"/>
              <a:buNone/>
            </a:pPr>
            <a:r>
              <a:rPr lang="en-US">
                <a:latin typeface="Verdana"/>
                <a:ea typeface="Verdana"/>
                <a:cs typeface="Verdana"/>
                <a:sym typeface="Verdana"/>
              </a:rPr>
              <a:t>install.packages("tsfeatures")</a:t>
            </a:r>
            <a:endParaRPr>
              <a:latin typeface="Verdana"/>
              <a:ea typeface="Verdana"/>
              <a:cs typeface="Verdana"/>
              <a:sym typeface="Verdana"/>
            </a:endParaRPr>
          </a:p>
          <a:p>
            <a:pPr indent="0" lvl="0" marL="0" rtl="0" algn="l">
              <a:lnSpc>
                <a:spcPct val="100000"/>
              </a:lnSpc>
              <a:spcBef>
                <a:spcPts val="0"/>
              </a:spcBef>
              <a:spcAft>
                <a:spcPts val="0"/>
              </a:spcAft>
              <a:buClr>
                <a:schemeClr val="dk1"/>
              </a:buClr>
              <a:buSzPts val="1100"/>
              <a:buFont typeface="Arial"/>
              <a:buNone/>
            </a:pPr>
            <a:r>
              <a:rPr lang="en-US">
                <a:latin typeface="Verdana"/>
                <a:ea typeface="Verdana"/>
                <a:cs typeface="Verdana"/>
                <a:sym typeface="Verdana"/>
              </a:rPr>
              <a:t>library("tsfeatures")</a:t>
            </a:r>
            <a:endParaRPr>
              <a:latin typeface="Verdana"/>
              <a:ea typeface="Verdana"/>
              <a:cs typeface="Verdana"/>
              <a:sym typeface="Verdana"/>
            </a:endParaRPr>
          </a:p>
          <a:p>
            <a:pPr indent="0" lvl="0" marL="0" rtl="0" algn="l">
              <a:lnSpc>
                <a:spcPct val="100000"/>
              </a:lnSpc>
              <a:spcBef>
                <a:spcPts val="0"/>
              </a:spcBef>
              <a:spcAft>
                <a:spcPts val="0"/>
              </a:spcAft>
              <a:buNone/>
            </a:pPr>
            <a:r>
              <a:rPr lang="en-US">
                <a:latin typeface="Verdana"/>
                <a:ea typeface="Verdana"/>
                <a:cs typeface="Verdana"/>
                <a:sym typeface="Verdana"/>
              </a:rPr>
              <a:t>tsfeatures(df_num)</a:t>
            </a:r>
            <a:endParaRPr>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Verdana"/>
                <a:ea typeface="Verdana"/>
                <a:cs typeface="Verdana"/>
                <a:sym typeface="Verdana"/>
              </a:rPr>
              <a:t>entropy(df_num)</a:t>
            </a:r>
            <a:endParaRPr>
              <a:solidFill>
                <a:schemeClr val="dk1"/>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Verdana"/>
                <a:ea typeface="Verdana"/>
                <a:cs typeface="Verdana"/>
                <a:sym typeface="Verdana"/>
              </a:rPr>
              <a:t>hurst(df_num)</a:t>
            </a:r>
            <a:endParaRPr>
              <a:latin typeface="Verdana"/>
              <a:ea typeface="Verdana"/>
              <a:cs typeface="Verdana"/>
              <a:sym typeface="Verdana"/>
            </a:endParaRPr>
          </a:p>
        </p:txBody>
      </p:sp>
      <p:sp>
        <p:nvSpPr>
          <p:cNvPr id="261" name="Google Shape;261;g1303478dc06_1_12"/>
          <p:cNvSpPr txBox="1"/>
          <p:nvPr/>
        </p:nvSpPr>
        <p:spPr>
          <a:xfrm>
            <a:off x="7595900" y="1325450"/>
            <a:ext cx="2671200" cy="167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US" sz="1500">
                <a:solidFill>
                  <a:srgbClr val="980000"/>
                </a:solidFill>
                <a:latin typeface="Verdana"/>
                <a:ea typeface="Verdana"/>
                <a:cs typeface="Verdana"/>
                <a:sym typeface="Verdana"/>
              </a:rPr>
              <a:t>Other tests</a:t>
            </a:r>
            <a:endParaRPr b="1" sz="1500">
              <a:solidFill>
                <a:srgbClr val="980000"/>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t/>
            </a:r>
            <a:endParaRPr b="1" sz="1500">
              <a:solidFill>
                <a:srgbClr val="980000"/>
              </a:solidFill>
              <a:latin typeface="Verdana"/>
              <a:ea typeface="Verdana"/>
              <a:cs typeface="Verdana"/>
              <a:sym typeface="Verdana"/>
            </a:endParaRPr>
          </a:p>
          <a:p>
            <a:pPr indent="0" lvl="0" marL="0" rtl="0" algn="l">
              <a:lnSpc>
                <a:spcPct val="115000"/>
              </a:lnSpc>
              <a:spcBef>
                <a:spcPts val="0"/>
              </a:spcBef>
              <a:spcAft>
                <a:spcPts val="0"/>
              </a:spcAft>
              <a:buNone/>
            </a:pPr>
            <a:r>
              <a:rPr lang="en-US">
                <a:solidFill>
                  <a:schemeClr val="dk1"/>
                </a:solidFill>
                <a:latin typeface="Verdana"/>
                <a:ea typeface="Verdana"/>
                <a:cs typeface="Verdana"/>
                <a:sym typeface="Verdana"/>
              </a:rPr>
              <a:t>stl_features(df_num)</a:t>
            </a:r>
            <a:endParaRPr>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rPr lang="en-US">
                <a:solidFill>
                  <a:schemeClr val="dk1"/>
                </a:solidFill>
                <a:latin typeface="Verdana"/>
                <a:ea typeface="Verdana"/>
                <a:cs typeface="Verdana"/>
                <a:sym typeface="Verdana"/>
              </a:rPr>
              <a:t>nonlinearity(df_num)</a:t>
            </a:r>
            <a:endParaRPr>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rPr lang="en-US">
                <a:solidFill>
                  <a:schemeClr val="dk1"/>
                </a:solidFill>
                <a:latin typeface="Verdana"/>
                <a:ea typeface="Verdana"/>
                <a:cs typeface="Verdana"/>
                <a:sym typeface="Verdana"/>
              </a:rPr>
              <a:t>flat_spots(df_num)</a:t>
            </a:r>
            <a:endParaRPr>
              <a:solidFill>
                <a:schemeClr val="dk1"/>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Verdana"/>
                <a:ea typeface="Verdana"/>
                <a:cs typeface="Verdana"/>
                <a:sym typeface="Verdana"/>
              </a:rPr>
              <a:t>crossing_points(df_num)</a:t>
            </a:r>
            <a:endParaRPr>
              <a:solidFill>
                <a:schemeClr val="dk1"/>
              </a:solidFill>
              <a:latin typeface="Verdana"/>
              <a:ea typeface="Verdana"/>
              <a:cs typeface="Verdana"/>
              <a:sym typeface="Verdana"/>
            </a:endParaRPr>
          </a:p>
        </p:txBody>
      </p:sp>
      <p:grpSp>
        <p:nvGrpSpPr>
          <p:cNvPr id="262" name="Google Shape;262;g1303478dc06_1_12"/>
          <p:cNvGrpSpPr/>
          <p:nvPr/>
        </p:nvGrpSpPr>
        <p:grpSpPr>
          <a:xfrm>
            <a:off x="586633" y="105562"/>
            <a:ext cx="10193062" cy="326100"/>
            <a:chOff x="4732" y="0"/>
            <a:chExt cx="10193062" cy="326100"/>
          </a:xfrm>
        </p:grpSpPr>
        <p:sp>
          <p:nvSpPr>
            <p:cNvPr id="263" name="Google Shape;263;g1303478dc06_1_12"/>
            <p:cNvSpPr/>
            <p:nvPr/>
          </p:nvSpPr>
          <p:spPr>
            <a:xfrm>
              <a:off x="4732" y="0"/>
              <a:ext cx="2754900" cy="326100"/>
            </a:xfrm>
            <a:prstGeom prst="chevron">
              <a:avLst>
                <a:gd fmla="val 50000" name="adj"/>
              </a:avLst>
            </a:prstGeom>
            <a:solidFill>
              <a:srgbClr val="D9D9D9"/>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1303478dc06_1_12"/>
            <p:cNvSpPr txBox="1"/>
            <p:nvPr/>
          </p:nvSpPr>
          <p:spPr>
            <a:xfrm>
              <a:off x="167716"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Introduction</a:t>
              </a:r>
              <a:endParaRPr b="1">
                <a:solidFill>
                  <a:schemeClr val="lt1"/>
                </a:solidFill>
                <a:latin typeface="Verdana"/>
                <a:ea typeface="Verdana"/>
                <a:cs typeface="Verdana"/>
                <a:sym typeface="Verdana"/>
              </a:endParaRPr>
            </a:p>
          </p:txBody>
        </p:sp>
        <p:sp>
          <p:nvSpPr>
            <p:cNvPr id="265" name="Google Shape;265;g1303478dc06_1_12"/>
            <p:cNvSpPr/>
            <p:nvPr/>
          </p:nvSpPr>
          <p:spPr>
            <a:xfrm>
              <a:off x="2484119" y="0"/>
              <a:ext cx="2754900" cy="326100"/>
            </a:xfrm>
            <a:prstGeom prst="chevron">
              <a:avLst>
                <a:gd fmla="val 50000" name="adj"/>
              </a:avLst>
            </a:prstGeom>
            <a:solidFill>
              <a:srgbClr val="D1343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1303478dc06_1_12"/>
            <p:cNvSpPr txBox="1"/>
            <p:nvPr/>
          </p:nvSpPr>
          <p:spPr>
            <a:xfrm>
              <a:off x="2647103" y="0"/>
              <a:ext cx="2428800" cy="326100"/>
            </a:xfrm>
            <a:prstGeom prst="rect">
              <a:avLst/>
            </a:prstGeom>
            <a:noFill/>
            <a:ln>
              <a:noFill/>
            </a:ln>
          </p:spPr>
          <p:txBody>
            <a:bodyPr anchorCtr="0" anchor="ctr" bIns="24000" lIns="72000" spcFirstLastPara="1" rIns="24000" wrap="square" tIns="24000">
              <a:noAutofit/>
            </a:bodyPr>
            <a:lstStyle/>
            <a:p>
              <a:pPr indent="0" lvl="0" marL="0" marR="0" rtl="0" algn="l">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               EDA</a:t>
              </a:r>
              <a:endParaRPr b="1">
                <a:solidFill>
                  <a:schemeClr val="lt1"/>
                </a:solidFill>
                <a:latin typeface="Verdana"/>
                <a:ea typeface="Verdana"/>
                <a:cs typeface="Verdana"/>
                <a:sym typeface="Verdana"/>
              </a:endParaRPr>
            </a:p>
          </p:txBody>
        </p:sp>
        <p:sp>
          <p:nvSpPr>
            <p:cNvPr id="267" name="Google Shape;267;g1303478dc06_1_12"/>
            <p:cNvSpPr/>
            <p:nvPr/>
          </p:nvSpPr>
          <p:spPr>
            <a:xfrm>
              <a:off x="4963507"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1303478dc06_1_12"/>
            <p:cNvSpPr txBox="1"/>
            <p:nvPr/>
          </p:nvSpPr>
          <p:spPr>
            <a:xfrm>
              <a:off x="5126491"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Modeling &amp; Results</a:t>
              </a:r>
              <a:endParaRPr b="1">
                <a:solidFill>
                  <a:schemeClr val="lt1"/>
                </a:solidFill>
                <a:latin typeface="Verdana"/>
                <a:ea typeface="Verdana"/>
                <a:cs typeface="Verdana"/>
                <a:sym typeface="Verdana"/>
              </a:endParaRPr>
            </a:p>
          </p:txBody>
        </p:sp>
        <p:sp>
          <p:nvSpPr>
            <p:cNvPr id="269" name="Google Shape;269;g1303478dc06_1_12"/>
            <p:cNvSpPr/>
            <p:nvPr/>
          </p:nvSpPr>
          <p:spPr>
            <a:xfrm>
              <a:off x="7442894" y="0"/>
              <a:ext cx="2754900" cy="326100"/>
            </a:xfrm>
            <a:prstGeom prst="chevron">
              <a:avLst>
                <a:gd fmla="val 50000" name="adj"/>
              </a:avLst>
            </a:prstGeom>
            <a:solidFill>
              <a:srgbClr val="D8D8D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1303478dc06_1_12"/>
            <p:cNvSpPr txBox="1"/>
            <p:nvPr/>
          </p:nvSpPr>
          <p:spPr>
            <a:xfrm>
              <a:off x="7605878" y="0"/>
              <a:ext cx="2428800" cy="326100"/>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Calibri"/>
                <a:buNone/>
              </a:pPr>
              <a:r>
                <a:rPr b="1" lang="en-US">
                  <a:solidFill>
                    <a:schemeClr val="lt1"/>
                  </a:solidFill>
                  <a:latin typeface="Verdana"/>
                  <a:ea typeface="Verdana"/>
                  <a:cs typeface="Verdana"/>
                  <a:sym typeface="Verdana"/>
                </a:rPr>
                <a:t>Recommendation</a:t>
              </a:r>
              <a:endParaRPr b="1">
                <a:solidFill>
                  <a:schemeClr val="lt1"/>
                </a:solidFill>
                <a:latin typeface="Verdana"/>
                <a:ea typeface="Verdana"/>
                <a:cs typeface="Verdana"/>
                <a:sym typeface="Verdana"/>
              </a:endParaRPr>
            </a:p>
          </p:txBody>
        </p:sp>
      </p:grpSp>
      <p:sp>
        <p:nvSpPr>
          <p:cNvPr id="271" name="Google Shape;271;g1303478dc06_1_12"/>
          <p:cNvSpPr txBox="1"/>
          <p:nvPr/>
        </p:nvSpPr>
        <p:spPr>
          <a:xfrm>
            <a:off x="500150" y="833100"/>
            <a:ext cx="28920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US" sz="2200">
                <a:solidFill>
                  <a:srgbClr val="434343"/>
                </a:solidFill>
                <a:latin typeface="Verdana"/>
                <a:ea typeface="Verdana"/>
                <a:cs typeface="Verdana"/>
                <a:sym typeface="Verdana"/>
              </a:rPr>
              <a:t>TS Features</a:t>
            </a:r>
            <a:endParaRPr b="1" sz="2200">
              <a:solidFill>
                <a:srgbClr val="434343"/>
              </a:solidFill>
              <a:latin typeface="Verdana"/>
              <a:ea typeface="Verdana"/>
              <a:cs typeface="Verdana"/>
              <a:sym typeface="Verdana"/>
            </a:endParaRPr>
          </a:p>
        </p:txBody>
      </p:sp>
      <p:sp>
        <p:nvSpPr>
          <p:cNvPr id="272" name="Google Shape;272;g1303478dc06_1_12"/>
          <p:cNvSpPr txBox="1"/>
          <p:nvPr/>
        </p:nvSpPr>
        <p:spPr>
          <a:xfrm>
            <a:off x="719275" y="4155800"/>
            <a:ext cx="26712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500">
                <a:solidFill>
                  <a:srgbClr val="980000"/>
                </a:solidFill>
                <a:latin typeface="Verdana"/>
                <a:ea typeface="Verdana"/>
                <a:cs typeface="Verdana"/>
                <a:sym typeface="Verdana"/>
              </a:rPr>
              <a:t>Hurst: Long term memory</a:t>
            </a:r>
            <a:endParaRPr b="1" sz="1500">
              <a:solidFill>
                <a:srgbClr val="980000"/>
              </a:solidFill>
              <a:latin typeface="Verdana"/>
              <a:ea typeface="Verdana"/>
              <a:cs typeface="Verdana"/>
              <a:sym typeface="Verdana"/>
            </a:endParaRPr>
          </a:p>
        </p:txBody>
      </p:sp>
      <p:sp>
        <p:nvSpPr>
          <p:cNvPr id="273" name="Google Shape;273;g1303478dc06_1_12"/>
          <p:cNvSpPr txBox="1"/>
          <p:nvPr/>
        </p:nvSpPr>
        <p:spPr>
          <a:xfrm>
            <a:off x="719275" y="3508900"/>
            <a:ext cx="26712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500">
                <a:solidFill>
                  <a:srgbClr val="980000"/>
                </a:solidFill>
                <a:latin typeface="Verdana"/>
                <a:ea typeface="Verdana"/>
                <a:cs typeface="Verdana"/>
                <a:sym typeface="Verdana"/>
              </a:rPr>
              <a:t>Entropy: forecastable</a:t>
            </a:r>
            <a:endParaRPr b="1" sz="1500">
              <a:solidFill>
                <a:srgbClr val="980000"/>
              </a:solidFill>
              <a:latin typeface="Verdana"/>
              <a:ea typeface="Verdana"/>
              <a:cs typeface="Verdana"/>
              <a:sym typeface="Verdana"/>
            </a:endParaRPr>
          </a:p>
        </p:txBody>
      </p:sp>
      <p:sp>
        <p:nvSpPr>
          <p:cNvPr id="274" name="Google Shape;274;g1303478dc06_1_12"/>
          <p:cNvSpPr txBox="1"/>
          <p:nvPr/>
        </p:nvSpPr>
        <p:spPr>
          <a:xfrm>
            <a:off x="719275" y="5013088"/>
            <a:ext cx="26712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500">
                <a:solidFill>
                  <a:srgbClr val="980000"/>
                </a:solidFill>
                <a:latin typeface="Verdana"/>
                <a:ea typeface="Verdana"/>
                <a:cs typeface="Verdana"/>
                <a:sym typeface="Verdana"/>
              </a:rPr>
              <a:t>STL</a:t>
            </a:r>
            <a:endParaRPr b="1" sz="1500">
              <a:solidFill>
                <a:srgbClr val="980000"/>
              </a:solidFill>
              <a:latin typeface="Verdana"/>
              <a:ea typeface="Verdana"/>
              <a:cs typeface="Verdana"/>
              <a:sym typeface="Verdana"/>
            </a:endParaRPr>
          </a:p>
        </p:txBody>
      </p:sp>
      <p:sp>
        <p:nvSpPr>
          <p:cNvPr id="275" name="Google Shape;275;g1303478dc06_1_12"/>
          <p:cNvSpPr txBox="1"/>
          <p:nvPr/>
        </p:nvSpPr>
        <p:spPr>
          <a:xfrm>
            <a:off x="5945675" y="3484238"/>
            <a:ext cx="26712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500">
                <a:solidFill>
                  <a:srgbClr val="980000"/>
                </a:solidFill>
                <a:latin typeface="Verdana"/>
                <a:ea typeface="Verdana"/>
                <a:cs typeface="Verdana"/>
                <a:sym typeface="Verdana"/>
              </a:rPr>
              <a:t>Nonlinearity: linear</a:t>
            </a:r>
            <a:endParaRPr b="1" sz="1500">
              <a:solidFill>
                <a:srgbClr val="980000"/>
              </a:solidFill>
              <a:latin typeface="Verdana"/>
              <a:ea typeface="Verdana"/>
              <a:cs typeface="Verdana"/>
              <a:sym typeface="Verdana"/>
            </a:endParaRPr>
          </a:p>
        </p:txBody>
      </p:sp>
      <p:pic>
        <p:nvPicPr>
          <p:cNvPr id="276" name="Google Shape;276;g1303478dc06_1_12"/>
          <p:cNvPicPr preferRelativeResize="0"/>
          <p:nvPr/>
        </p:nvPicPr>
        <p:blipFill>
          <a:blip r:embed="rId7">
            <a:alphaModFix/>
          </a:blip>
          <a:stretch>
            <a:fillRect/>
          </a:stretch>
        </p:blipFill>
        <p:spPr>
          <a:xfrm>
            <a:off x="8246079" y="4382301"/>
            <a:ext cx="1370834" cy="730125"/>
          </a:xfrm>
          <a:prstGeom prst="rect">
            <a:avLst/>
          </a:prstGeom>
          <a:noFill/>
          <a:ln>
            <a:noFill/>
          </a:ln>
        </p:spPr>
      </p:pic>
      <p:pic>
        <p:nvPicPr>
          <p:cNvPr id="277" name="Google Shape;277;g1303478dc06_1_12"/>
          <p:cNvPicPr preferRelativeResize="0"/>
          <p:nvPr/>
        </p:nvPicPr>
        <p:blipFill>
          <a:blip r:embed="rId8">
            <a:alphaModFix/>
          </a:blip>
          <a:stretch>
            <a:fillRect/>
          </a:stretch>
        </p:blipFill>
        <p:spPr>
          <a:xfrm>
            <a:off x="9843500" y="4385650"/>
            <a:ext cx="1659989" cy="730125"/>
          </a:xfrm>
          <a:prstGeom prst="rect">
            <a:avLst/>
          </a:prstGeom>
          <a:noFill/>
          <a:ln>
            <a:noFill/>
          </a:ln>
        </p:spPr>
      </p:pic>
      <p:sp>
        <p:nvSpPr>
          <p:cNvPr id="278" name="Google Shape;278;g1303478dc06_1_12"/>
          <p:cNvSpPr txBox="1"/>
          <p:nvPr/>
        </p:nvSpPr>
        <p:spPr>
          <a:xfrm>
            <a:off x="5952625" y="4383925"/>
            <a:ext cx="20670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500">
                <a:solidFill>
                  <a:srgbClr val="980000"/>
                </a:solidFill>
                <a:latin typeface="Verdana"/>
                <a:ea typeface="Verdana"/>
                <a:cs typeface="Verdana"/>
                <a:sym typeface="Verdana"/>
              </a:rPr>
              <a:t>Flat spots &amp; Crossing Points</a:t>
            </a:r>
            <a:endParaRPr b="1" sz="1500">
              <a:solidFill>
                <a:srgbClr val="980000"/>
              </a:solidFill>
              <a:latin typeface="Verdana"/>
              <a:ea typeface="Verdana"/>
              <a:cs typeface="Verdana"/>
              <a:sym typeface="Verdana"/>
            </a:endParaRPr>
          </a:p>
        </p:txBody>
      </p:sp>
      <p:pic>
        <p:nvPicPr>
          <p:cNvPr id="279" name="Google Shape;279;g1303478dc06_1_12"/>
          <p:cNvPicPr preferRelativeResize="0"/>
          <p:nvPr/>
        </p:nvPicPr>
        <p:blipFill rotWithShape="1">
          <a:blip r:embed="rId9">
            <a:alphaModFix/>
          </a:blip>
          <a:srcRect b="-3863" l="0" r="33949" t="0"/>
          <a:stretch/>
        </p:blipFill>
        <p:spPr>
          <a:xfrm>
            <a:off x="8785125" y="5428599"/>
            <a:ext cx="2982075" cy="415500"/>
          </a:xfrm>
          <a:prstGeom prst="rect">
            <a:avLst/>
          </a:prstGeom>
          <a:noFill/>
          <a:ln>
            <a:noFill/>
          </a:ln>
        </p:spPr>
      </p:pic>
      <p:pic>
        <p:nvPicPr>
          <p:cNvPr id="280" name="Google Shape;280;g1303478dc06_1_12"/>
          <p:cNvPicPr preferRelativeResize="0"/>
          <p:nvPr/>
        </p:nvPicPr>
        <p:blipFill rotWithShape="1">
          <a:blip r:embed="rId9">
            <a:alphaModFix/>
          </a:blip>
          <a:srcRect b="0" l="65706" r="0" t="0"/>
          <a:stretch/>
        </p:blipFill>
        <p:spPr>
          <a:xfrm>
            <a:off x="9502013" y="5893501"/>
            <a:ext cx="1548300" cy="400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2021-10-15T03:34:50Z</dcterms:created>
  <dc:creator>guo yifan</dc:creator>
</cp:coreProperties>
</file>